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0"/>
    <p:sldId id="257" r:id="rId51"/>
    <p:sldId id="258" r:id="rId52"/>
    <p:sldId id="259" r:id="rId53"/>
    <p:sldId id="260" r:id="rId54"/>
    <p:sldId id="261" r:id="rId55"/>
    <p:sldId id="262" r:id="rId56"/>
    <p:sldId id="263" r:id="rId57"/>
    <p:sldId id="264" r:id="rId58"/>
    <p:sldId id="265" r:id="rId59"/>
    <p:sldId id="266" r:id="rId60"/>
    <p:sldId id="267" r:id="rId61"/>
    <p:sldId id="268" r:id="rId62"/>
    <p:sldId id="269" r:id="rId63"/>
    <p:sldId id="270" r:id="rId64"/>
    <p:sldId id="271" r:id="rId65"/>
    <p:sldId id="272" r:id="rId66"/>
    <p:sldId id="273" r:id="rId67"/>
    <p:sldId id="274" r:id="rId68"/>
    <p:sldId id="275" r:id="rId69"/>
    <p:sldId id="276" r:id="rId70"/>
    <p:sldId id="277" r:id="rId71"/>
  </p:sldIdLst>
  <p:sldSz cx="18288000" cy="10287000"/>
  <p:notesSz cx="6858000" cy="9144000"/>
  <p:embeddedFontLst>
    <p:embeddedFont>
      <p:font typeface="Brusher" charset="1" panose="00000500000000000000"/>
      <p:regular r:id="rId6"/>
    </p:embeddedFont>
    <p:embeddedFont>
      <p:font typeface="Glacial Indifference" charset="1" panose="00000000000000000000"/>
      <p:regular r:id="rId7"/>
    </p:embeddedFont>
    <p:embeddedFont>
      <p:font typeface="Glacial Indifference Bold" charset="1" panose="00000800000000000000"/>
      <p:regular r:id="rId8"/>
    </p:embeddedFont>
    <p:embeddedFont>
      <p:font typeface="Glacial Indifference Italics" charset="1" panose="00000000000000000000"/>
      <p:regular r:id="rId9"/>
    </p:embeddedFont>
    <p:embeddedFont>
      <p:font typeface="Glacial Indifference Bold Italics" charset="1" panose="00000800000000000000"/>
      <p:regular r:id="rId10"/>
    </p:embeddedFont>
    <p:embeddedFont>
      <p:font typeface="Peace Sans" charset="1" panose="02000505040000020004"/>
      <p:regular r:id="rId11"/>
    </p:embeddedFont>
    <p:embeddedFont>
      <p:font typeface="Arimo" charset="1" panose="020B0604020202020204"/>
      <p:regular r:id="rId12"/>
    </p:embeddedFont>
    <p:embeddedFont>
      <p:font typeface="Arimo Bold" charset="1" panose="020B0704020202020204"/>
      <p:regular r:id="rId13"/>
    </p:embeddedFont>
    <p:embeddedFont>
      <p:font typeface="Arimo Italics" charset="1" panose="020B0604020202090204"/>
      <p:regular r:id="rId14"/>
    </p:embeddedFont>
    <p:embeddedFont>
      <p:font typeface="Arimo Bold Italics" charset="1" panose="020B0704020202090204"/>
      <p:regular r:id="rId15"/>
    </p:embeddedFont>
    <p:embeddedFont>
      <p:font typeface="League Spartan" charset="1" panose="00000800000000000000"/>
      <p:regular r:id="rId16"/>
    </p:embeddedFont>
    <p:embeddedFont>
      <p:font typeface="HK Grotesk Bold" charset="1" panose="00000800000000000000"/>
      <p:regular r:id="rId17"/>
    </p:embeddedFont>
    <p:embeddedFont>
      <p:font typeface="HK Grotesk Bold Italics" charset="1" panose="00000800000000000000"/>
      <p:regular r:id="rId18"/>
    </p:embeddedFont>
    <p:embeddedFont>
      <p:font typeface="Pathway Gothic One" charset="1" panose="02000506050000020004"/>
      <p:regular r:id="rId19"/>
    </p:embeddedFont>
    <p:embeddedFont>
      <p:font typeface="Lovelo" charset="1" panose="02000000000000000000"/>
      <p:regular r:id="rId20"/>
    </p:embeddedFont>
    <p:embeddedFont>
      <p:font typeface="Open Sans Light" charset="1" panose="020B0306030504020204"/>
      <p:regular r:id="rId21"/>
    </p:embeddedFont>
    <p:embeddedFont>
      <p:font typeface="Open Sans Light Bold" charset="1" panose="020B0806030504020204"/>
      <p:regular r:id="rId22"/>
    </p:embeddedFont>
    <p:embeddedFont>
      <p:font typeface="Open Sans Light Italics" charset="1" panose="020B0306030504020204"/>
      <p:regular r:id="rId23"/>
    </p:embeddedFont>
    <p:embeddedFont>
      <p:font typeface="Open Sans Light Bold Italics" charset="1" panose="020B0806030504020204"/>
      <p:regular r:id="rId24"/>
    </p:embeddedFont>
    <p:embeddedFont>
      <p:font typeface="Open Sans" charset="1" panose="020B0606030504020204"/>
      <p:regular r:id="rId25"/>
    </p:embeddedFont>
    <p:embeddedFont>
      <p:font typeface="Open Sans Bold" charset="1" panose="020B0806030504020204"/>
      <p:regular r:id="rId26"/>
    </p:embeddedFont>
    <p:embeddedFont>
      <p:font typeface="Open Sans Italics" charset="1" panose="020B0606030504020204"/>
      <p:regular r:id="rId27"/>
    </p:embeddedFont>
    <p:embeddedFont>
      <p:font typeface="Open Sans Bold Italics" charset="1" panose="020B0806030504020204"/>
      <p:regular r:id="rId28"/>
    </p:embeddedFont>
    <p:embeddedFont>
      <p:font typeface="Nourd Bold" charset="1" panose="00000700000000000000"/>
      <p:regular r:id="rId29"/>
    </p:embeddedFont>
    <p:embeddedFont>
      <p:font typeface="Nourd Bold Bold" charset="1" panose="00000A00000000000000"/>
      <p:regular r:id="rId30"/>
    </p:embeddedFont>
    <p:embeddedFont>
      <p:font typeface="Libre Franklin Bold" charset="1" panose="00000800000000000000"/>
      <p:regular r:id="rId31"/>
    </p:embeddedFont>
    <p:embeddedFont>
      <p:font typeface="Libre Franklin Bold Bold" charset="1" panose="00000900000000000000"/>
      <p:regular r:id="rId32"/>
    </p:embeddedFont>
    <p:embeddedFont>
      <p:font typeface="Libre Franklin Bold Italics" charset="1" panose="00000800000000000000"/>
      <p:regular r:id="rId33"/>
    </p:embeddedFont>
    <p:embeddedFont>
      <p:font typeface="Libre Franklin Bold Bold Italics" charset="1" panose="00000900000000000000"/>
      <p:regular r:id="rId34"/>
    </p:embeddedFont>
    <p:embeddedFont>
      <p:font typeface="Muli Regular" charset="1" panose="00000500000000000000"/>
      <p:regular r:id="rId35"/>
    </p:embeddedFont>
    <p:embeddedFont>
      <p:font typeface="Muli Regular Bold" charset="1" panose="00000700000000000000"/>
      <p:regular r:id="rId36"/>
    </p:embeddedFont>
    <p:embeddedFont>
      <p:font typeface="Muli Regular Italics" charset="1" panose="00000500000000000000"/>
      <p:regular r:id="rId37"/>
    </p:embeddedFont>
    <p:embeddedFont>
      <p:font typeface="Muli Regular Bold Italics" charset="1" panose="00000700000000000000"/>
      <p:regular r:id="rId38"/>
    </p:embeddedFont>
    <p:embeddedFont>
      <p:font typeface="Libre Franklin Black" charset="1" panose="00000A00000000000000"/>
      <p:regular r:id="rId39"/>
    </p:embeddedFont>
    <p:embeddedFont>
      <p:font typeface="Libre Franklin Black Italics" charset="1" panose="00000A00000000000000"/>
      <p:regular r:id="rId40"/>
    </p:embeddedFont>
    <p:embeddedFont>
      <p:font typeface="Libre Franklin Light" charset="1" panose="00000400000000000000"/>
      <p:regular r:id="rId41"/>
    </p:embeddedFont>
    <p:embeddedFont>
      <p:font typeface="Libre Franklin Light Bold" charset="1" panose="00000500000000000000"/>
      <p:regular r:id="rId42"/>
    </p:embeddedFont>
    <p:embeddedFont>
      <p:font typeface="Libre Franklin Light Italics" charset="1" panose="00000400000000000000"/>
      <p:regular r:id="rId43"/>
    </p:embeddedFont>
    <p:embeddedFont>
      <p:font typeface="Libre Franklin Light Bold Italics" charset="1" panose="00000500000000000000"/>
      <p:regular r:id="rId44"/>
    </p:embeddedFont>
    <p:embeddedFont>
      <p:font typeface="Space Mono" charset="1" panose="02000509040000020004"/>
      <p:regular r:id="rId45"/>
    </p:embeddedFont>
    <p:embeddedFont>
      <p:font typeface="Space Mono Bold" charset="1" panose="02000809030000020004"/>
      <p:regular r:id="rId46"/>
    </p:embeddedFont>
    <p:embeddedFont>
      <p:font typeface="Space Mono Italics" charset="1" panose="02000509090000090004"/>
      <p:regular r:id="rId47"/>
    </p:embeddedFont>
    <p:embeddedFont>
      <p:font typeface="Space Mono Bold Italics" charset="1" panose="02000809040000090004"/>
      <p:regular r:id="rId48"/>
    </p:embeddedFont>
    <p:embeddedFont>
      <p:font typeface="Holiday" charset="1" panose="00000000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slides/slide1.xml" Type="http://schemas.openxmlformats.org/officeDocument/2006/relationships/slide"/><Relationship Id="rId51" Target="slides/slide2.xml" Type="http://schemas.openxmlformats.org/officeDocument/2006/relationships/slide"/><Relationship Id="rId52" Target="slides/slide3.xml" Type="http://schemas.openxmlformats.org/officeDocument/2006/relationships/slide"/><Relationship Id="rId53" Target="slides/slide4.xml" Type="http://schemas.openxmlformats.org/officeDocument/2006/relationships/slide"/><Relationship Id="rId54" Target="slides/slide5.xml" Type="http://schemas.openxmlformats.org/officeDocument/2006/relationships/slide"/><Relationship Id="rId55" Target="slides/slide6.xml" Type="http://schemas.openxmlformats.org/officeDocument/2006/relationships/slide"/><Relationship Id="rId56" Target="slides/slide7.xml" Type="http://schemas.openxmlformats.org/officeDocument/2006/relationships/slide"/><Relationship Id="rId57" Target="slides/slide8.xml" Type="http://schemas.openxmlformats.org/officeDocument/2006/relationships/slide"/><Relationship Id="rId58" Target="slides/slide9.xml" Type="http://schemas.openxmlformats.org/officeDocument/2006/relationships/slide"/><Relationship Id="rId59" Target="slides/slide10.xml" Type="http://schemas.openxmlformats.org/officeDocument/2006/relationships/slide"/><Relationship Id="rId6" Target="fonts/font6.fntdata" Type="http://schemas.openxmlformats.org/officeDocument/2006/relationships/font"/><Relationship Id="rId60" Target="slides/slide11.xml" Type="http://schemas.openxmlformats.org/officeDocument/2006/relationships/slide"/><Relationship Id="rId61" Target="slides/slide12.xml" Type="http://schemas.openxmlformats.org/officeDocument/2006/relationships/slide"/><Relationship Id="rId62" Target="slides/slide13.xml" Type="http://schemas.openxmlformats.org/officeDocument/2006/relationships/slide"/><Relationship Id="rId63" Target="slides/slide14.xml" Type="http://schemas.openxmlformats.org/officeDocument/2006/relationships/slide"/><Relationship Id="rId64" Target="slides/slide15.xml" Type="http://schemas.openxmlformats.org/officeDocument/2006/relationships/slide"/><Relationship Id="rId65" Target="slides/slide16.xml" Type="http://schemas.openxmlformats.org/officeDocument/2006/relationships/slide"/><Relationship Id="rId66" Target="slides/slide17.xml" Type="http://schemas.openxmlformats.org/officeDocument/2006/relationships/slide"/><Relationship Id="rId67" Target="slides/slide18.xml" Type="http://schemas.openxmlformats.org/officeDocument/2006/relationships/slide"/><Relationship Id="rId68" Target="slides/slide19.xml" Type="http://schemas.openxmlformats.org/officeDocument/2006/relationships/slide"/><Relationship Id="rId69" Target="slides/slide20.xml" Type="http://schemas.openxmlformats.org/officeDocument/2006/relationships/slide"/><Relationship Id="rId7" Target="fonts/font7.fntdata" Type="http://schemas.openxmlformats.org/officeDocument/2006/relationships/font"/><Relationship Id="rId70" Target="slides/slide21.xml" Type="http://schemas.openxmlformats.org/officeDocument/2006/relationships/slide"/><Relationship Id="rId71" Target="slides/slide22.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8.pn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svg" Type="http://schemas.openxmlformats.org/officeDocument/2006/relationships/image"/><Relationship Id="rId3" Target="../media/image6.png" Type="http://schemas.openxmlformats.org/officeDocument/2006/relationships/image"/><Relationship Id="rId4" Target="../media/image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sv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sv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sv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sv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sv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svg" Type="http://schemas.openxmlformats.org/officeDocument/2006/relationships/image"/><Relationship Id="rId3" Target="../media/image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48CD"/>
        </a:solidFill>
      </p:bgPr>
    </p:bg>
    <p:spTree>
      <p:nvGrpSpPr>
        <p:cNvPr id="1" name=""/>
        <p:cNvGrpSpPr/>
        <p:nvPr/>
      </p:nvGrpSpPr>
      <p:grpSpPr>
        <a:xfrm>
          <a:off x="0" y="0"/>
          <a:ext cx="0" cy="0"/>
          <a:chOff x="0" y="0"/>
          <a:chExt cx="0" cy="0"/>
        </a:xfrm>
      </p:grpSpPr>
      <p:grpSp>
        <p:nvGrpSpPr>
          <p:cNvPr name="Group 2" id="2"/>
          <p:cNvGrpSpPr/>
          <p:nvPr/>
        </p:nvGrpSpPr>
        <p:grpSpPr>
          <a:xfrm rot="0">
            <a:off x="9405785" y="3508418"/>
            <a:ext cx="6450066" cy="4618896"/>
            <a:chOff x="0" y="0"/>
            <a:chExt cx="1835257" cy="1314229"/>
          </a:xfrm>
        </p:grpSpPr>
        <p:sp>
          <p:nvSpPr>
            <p:cNvPr name="Freeform 3" id="3"/>
            <p:cNvSpPr/>
            <p:nvPr/>
          </p:nvSpPr>
          <p:spPr>
            <a:xfrm>
              <a:off x="0" y="0"/>
              <a:ext cx="1835257" cy="1314229"/>
            </a:xfrm>
            <a:custGeom>
              <a:avLst/>
              <a:gdLst/>
              <a:ahLst/>
              <a:cxnLst/>
              <a:rect r="r" b="b" t="t" l="l"/>
              <a:pathLst>
                <a:path h="1314229" w="1835257">
                  <a:moveTo>
                    <a:pt x="1710797" y="1314229"/>
                  </a:moveTo>
                  <a:lnTo>
                    <a:pt x="124460" y="1314229"/>
                  </a:lnTo>
                  <a:cubicBezTo>
                    <a:pt x="55880" y="1314229"/>
                    <a:pt x="0" y="1258349"/>
                    <a:pt x="0" y="1189769"/>
                  </a:cubicBezTo>
                  <a:lnTo>
                    <a:pt x="0" y="124460"/>
                  </a:lnTo>
                  <a:cubicBezTo>
                    <a:pt x="0" y="55880"/>
                    <a:pt x="55880" y="0"/>
                    <a:pt x="124460" y="0"/>
                  </a:cubicBezTo>
                  <a:lnTo>
                    <a:pt x="1710797" y="0"/>
                  </a:lnTo>
                  <a:cubicBezTo>
                    <a:pt x="1779377" y="0"/>
                    <a:pt x="1835257" y="55880"/>
                    <a:pt x="1835257" y="124460"/>
                  </a:cubicBezTo>
                  <a:lnTo>
                    <a:pt x="1835257" y="1189769"/>
                  </a:lnTo>
                  <a:cubicBezTo>
                    <a:pt x="1835257" y="1258349"/>
                    <a:pt x="1779377" y="1314229"/>
                    <a:pt x="1710797" y="1314229"/>
                  </a:cubicBezTo>
                  <a:close/>
                </a:path>
              </a:pathLst>
            </a:custGeom>
            <a:solidFill>
              <a:srgbClr val="FFFFFF"/>
            </a:solidFill>
          </p:spPr>
        </p:sp>
      </p:grpSp>
      <p:pic>
        <p:nvPicPr>
          <p:cNvPr name="Picture 4" id="4"/>
          <p:cNvPicPr>
            <a:picLocks noChangeAspect="true"/>
          </p:cNvPicPr>
          <p:nvPr/>
        </p:nvPicPr>
        <p:blipFill>
          <a:blip r:embed="rId2"/>
          <a:srcRect l="0" t="0" r="0" b="0"/>
          <a:stretch>
            <a:fillRect/>
          </a:stretch>
        </p:blipFill>
        <p:spPr>
          <a:xfrm flipH="false" flipV="false" rot="10336776">
            <a:off x="5829035" y="8270936"/>
            <a:ext cx="7677781" cy="6833225"/>
          </a:xfrm>
          <a:prstGeom prst="rect">
            <a:avLst/>
          </a:prstGeom>
        </p:spPr>
      </p:pic>
      <p:grpSp>
        <p:nvGrpSpPr>
          <p:cNvPr name="Group 5" id="5"/>
          <p:cNvGrpSpPr/>
          <p:nvPr/>
        </p:nvGrpSpPr>
        <p:grpSpPr>
          <a:xfrm rot="0">
            <a:off x="9405785" y="1725026"/>
            <a:ext cx="6444243" cy="6402287"/>
            <a:chOff x="0" y="0"/>
            <a:chExt cx="1833600" cy="1821663"/>
          </a:xfrm>
        </p:grpSpPr>
        <p:sp>
          <p:nvSpPr>
            <p:cNvPr name="Freeform 6" id="6"/>
            <p:cNvSpPr/>
            <p:nvPr/>
          </p:nvSpPr>
          <p:spPr>
            <a:xfrm>
              <a:off x="0" y="0"/>
              <a:ext cx="1833600" cy="1821663"/>
            </a:xfrm>
            <a:custGeom>
              <a:avLst/>
              <a:gdLst/>
              <a:ahLst/>
              <a:cxnLst/>
              <a:rect r="r" b="b" t="t" l="l"/>
              <a:pathLst>
                <a:path h="1821663" w="1833600">
                  <a:moveTo>
                    <a:pt x="1709140" y="1821662"/>
                  </a:moveTo>
                  <a:lnTo>
                    <a:pt x="124460" y="1821662"/>
                  </a:lnTo>
                  <a:cubicBezTo>
                    <a:pt x="55880" y="1821662"/>
                    <a:pt x="0" y="1765783"/>
                    <a:pt x="0" y="1697202"/>
                  </a:cubicBezTo>
                  <a:lnTo>
                    <a:pt x="0" y="124460"/>
                  </a:lnTo>
                  <a:cubicBezTo>
                    <a:pt x="0" y="55880"/>
                    <a:pt x="55880" y="0"/>
                    <a:pt x="124460" y="0"/>
                  </a:cubicBezTo>
                  <a:lnTo>
                    <a:pt x="1709140" y="0"/>
                  </a:lnTo>
                  <a:cubicBezTo>
                    <a:pt x="1777721" y="0"/>
                    <a:pt x="1833600" y="55880"/>
                    <a:pt x="1833600" y="124460"/>
                  </a:cubicBezTo>
                  <a:lnTo>
                    <a:pt x="1833600" y="1697203"/>
                  </a:lnTo>
                  <a:cubicBezTo>
                    <a:pt x="1833600" y="1765783"/>
                    <a:pt x="1777721" y="1821663"/>
                    <a:pt x="1709140" y="1821663"/>
                  </a:cubicBezTo>
                  <a:close/>
                </a:path>
              </a:pathLst>
            </a:custGeom>
            <a:solidFill>
              <a:srgbClr val="2B96ED"/>
            </a:solidFill>
          </p:spPr>
        </p:sp>
      </p:grpSp>
      <p:grpSp>
        <p:nvGrpSpPr>
          <p:cNvPr name="Group 7" id="7"/>
          <p:cNvGrpSpPr/>
          <p:nvPr/>
        </p:nvGrpSpPr>
        <p:grpSpPr>
          <a:xfrm rot="0">
            <a:off x="14354477" y="181605"/>
            <a:ext cx="2151110" cy="4107323"/>
            <a:chOff x="0" y="0"/>
            <a:chExt cx="2868147" cy="5476431"/>
          </a:xfrm>
        </p:grpSpPr>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809055"/>
              <a:ext cx="2868147" cy="2667377"/>
            </a:xfrm>
            <a:prstGeom prst="rect">
              <a:avLst/>
            </a:prstGeom>
          </p:spPr>
        </p:pic>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2868147" cy="2667377"/>
            </a:xfrm>
            <a:prstGeom prst="rect">
              <a:avLst/>
            </a:prstGeom>
          </p:spPr>
        </p:pic>
      </p:grpSp>
      <p:sp>
        <p:nvSpPr>
          <p:cNvPr name="TextBox 10" id="10"/>
          <p:cNvSpPr txBox="true"/>
          <p:nvPr/>
        </p:nvSpPr>
        <p:spPr>
          <a:xfrm rot="0">
            <a:off x="625585" y="3486121"/>
            <a:ext cx="8245086" cy="1321903"/>
          </a:xfrm>
          <a:prstGeom prst="rect">
            <a:avLst/>
          </a:prstGeom>
        </p:spPr>
        <p:txBody>
          <a:bodyPr anchor="t" rtlCol="false" tIns="0" lIns="0" bIns="0" rIns="0">
            <a:spAutoFit/>
          </a:bodyPr>
          <a:lstStyle/>
          <a:p>
            <a:pPr>
              <a:lnSpc>
                <a:spcPts val="10282"/>
              </a:lnSpc>
            </a:pPr>
            <a:r>
              <a:rPr lang="en-US" sz="9347" spc="-93">
                <a:solidFill>
                  <a:srgbClr val="FFFFFF"/>
                </a:solidFill>
                <a:latin typeface="Nourd Bold Bold"/>
              </a:rPr>
              <a:t>CROWDPAY</a:t>
            </a:r>
          </a:p>
        </p:txBody>
      </p:sp>
      <p:sp>
        <p:nvSpPr>
          <p:cNvPr name="TextBox 11" id="11"/>
          <p:cNvSpPr txBox="true"/>
          <p:nvPr/>
        </p:nvSpPr>
        <p:spPr>
          <a:xfrm rot="0">
            <a:off x="528011" y="3966098"/>
            <a:ext cx="8245086" cy="1226820"/>
          </a:xfrm>
          <a:prstGeom prst="rect">
            <a:avLst/>
          </a:prstGeom>
        </p:spPr>
        <p:txBody>
          <a:bodyPr anchor="t" rtlCol="false" tIns="0" lIns="0" bIns="0" rIns="0">
            <a:spAutoFit/>
          </a:bodyPr>
          <a:lstStyle/>
          <a:p>
            <a:pPr>
              <a:lnSpc>
                <a:spcPts val="10080"/>
              </a:lnSpc>
              <a:spcBef>
                <a:spcPct val="0"/>
              </a:spcBef>
            </a:pPr>
            <a:r>
              <a:rPr lang="en-US" sz="7200">
                <a:solidFill>
                  <a:srgbClr val="FF5757"/>
                </a:solidFill>
                <a:latin typeface="Holiday"/>
              </a:rPr>
              <a:t>A FinTech Revolution</a:t>
            </a:r>
          </a:p>
        </p:txBody>
      </p:sp>
      <p:pic>
        <p:nvPicPr>
          <p:cNvPr name="Picture 12" id="12"/>
          <p:cNvPicPr>
            <a:picLocks noChangeAspect="true"/>
          </p:cNvPicPr>
          <p:nvPr/>
        </p:nvPicPr>
        <p:blipFill>
          <a:blip r:embed="rId4"/>
          <a:srcRect l="0" t="0" r="0" b="0"/>
          <a:stretch>
            <a:fillRect/>
          </a:stretch>
        </p:blipFill>
        <p:spPr>
          <a:xfrm flipH="false" flipV="false" rot="0">
            <a:off x="9452339" y="1770355"/>
            <a:ext cx="6356958" cy="6356958"/>
          </a:xfrm>
          <a:prstGeom prst="rect">
            <a:avLst/>
          </a:prstGeom>
        </p:spPr>
      </p:pic>
      <p:grpSp>
        <p:nvGrpSpPr>
          <p:cNvPr name="Group 13" id="13"/>
          <p:cNvGrpSpPr/>
          <p:nvPr/>
        </p:nvGrpSpPr>
        <p:grpSpPr>
          <a:xfrm rot="0">
            <a:off x="8592370" y="6672291"/>
            <a:ext cx="2151110" cy="4137951"/>
            <a:chOff x="0" y="0"/>
            <a:chExt cx="2868147" cy="5517268"/>
          </a:xfrm>
        </p:grpSpPr>
        <p:pic>
          <p:nvPicPr>
            <p:cNvPr name="Picture 14" id="1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849892"/>
              <a:ext cx="2868147" cy="2667377"/>
            </a:xfrm>
            <a:prstGeom prst="rect">
              <a:avLst/>
            </a:prstGeom>
          </p:spPr>
        </p:pic>
        <p:pic>
          <p:nvPicPr>
            <p:cNvPr name="Picture 15" id="1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2868147" cy="2667377"/>
            </a:xfrm>
            <a:prstGeom prst="rect">
              <a:avLst/>
            </a:prstGeom>
          </p:spPr>
        </p:pic>
      </p:grpSp>
      <p:sp>
        <p:nvSpPr>
          <p:cNvPr name="TextBox 16" id="16"/>
          <p:cNvSpPr txBox="true"/>
          <p:nvPr/>
        </p:nvSpPr>
        <p:spPr>
          <a:xfrm rot="0">
            <a:off x="948077" y="8741267"/>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u="none">
                <a:solidFill>
                  <a:srgbClr val="F4F4F4">
                    <a:alpha val="60000"/>
                  </a:srgbClr>
                </a:solidFill>
                <a:latin typeface="HK Grotesk Bold"/>
              </a:rPr>
              <a:t>01</a:t>
            </a:r>
          </a:p>
        </p:txBody>
      </p:sp>
      <p:grpSp>
        <p:nvGrpSpPr>
          <p:cNvPr name="Group 17" id="17"/>
          <p:cNvGrpSpPr/>
          <p:nvPr/>
        </p:nvGrpSpPr>
        <p:grpSpPr>
          <a:xfrm rot="0">
            <a:off x="2339605" y="8852283"/>
            <a:ext cx="988755" cy="274570"/>
            <a:chOff x="0" y="0"/>
            <a:chExt cx="1318339" cy="366093"/>
          </a:xfrm>
        </p:grpSpPr>
        <p:grpSp>
          <p:nvGrpSpPr>
            <p:cNvPr name="Group 18" id="18"/>
            <p:cNvGrpSpPr>
              <a:grpSpLocks noChangeAspect="true"/>
            </p:cNvGrpSpPr>
            <p:nvPr/>
          </p:nvGrpSpPr>
          <p:grpSpPr>
            <a:xfrm rot="-5400000">
              <a:off x="-59972" y="59972"/>
              <a:ext cx="366093" cy="246150"/>
              <a:chOff x="0" y="0"/>
              <a:chExt cx="1930400" cy="1297940"/>
            </a:xfrm>
          </p:grpSpPr>
          <p:sp>
            <p:nvSpPr>
              <p:cNvPr name="Freeform 19" id="19"/>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20" id="20"/>
            <p:cNvGrpSpPr>
              <a:grpSpLocks noChangeAspect="true"/>
            </p:cNvGrpSpPr>
            <p:nvPr/>
          </p:nvGrpSpPr>
          <p:grpSpPr>
            <a:xfrm rot="-5400000">
              <a:off x="476123" y="59972"/>
              <a:ext cx="366093" cy="246150"/>
              <a:chOff x="0" y="0"/>
              <a:chExt cx="1930400" cy="1297940"/>
            </a:xfrm>
          </p:grpSpPr>
          <p:sp>
            <p:nvSpPr>
              <p:cNvPr name="Freeform 21" id="21"/>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22" id="22"/>
            <p:cNvGrpSpPr>
              <a:grpSpLocks noChangeAspect="true"/>
            </p:cNvGrpSpPr>
            <p:nvPr/>
          </p:nvGrpSpPr>
          <p:grpSpPr>
            <a:xfrm rot="-5400000">
              <a:off x="1012218" y="59972"/>
              <a:ext cx="366093" cy="246150"/>
              <a:chOff x="0" y="0"/>
              <a:chExt cx="1930400" cy="1297940"/>
            </a:xfrm>
          </p:grpSpPr>
          <p:sp>
            <p:nvSpPr>
              <p:cNvPr name="Freeform 23" id="23"/>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TextBox 24" id="24"/>
          <p:cNvSpPr txBox="true"/>
          <p:nvPr/>
        </p:nvSpPr>
        <p:spPr>
          <a:xfrm rot="0">
            <a:off x="2339605" y="9258300"/>
            <a:ext cx="3602980"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project abstract</a:t>
            </a:r>
          </a:p>
        </p:txBody>
      </p:sp>
      <p:pic>
        <p:nvPicPr>
          <p:cNvPr name="Picture 25" id="25"/>
          <p:cNvPicPr>
            <a:picLocks noChangeAspect="true"/>
          </p:cNvPicPr>
          <p:nvPr/>
        </p:nvPicPr>
        <p:blipFill>
          <a:blip r:embed="rId5"/>
          <a:srcRect l="0" t="0" r="0" b="0"/>
          <a:stretch>
            <a:fillRect/>
          </a:stretch>
        </p:blipFill>
        <p:spPr>
          <a:xfrm flipH="false" flipV="false" rot="0">
            <a:off x="4748128" y="5817865"/>
            <a:ext cx="1495730" cy="1417204"/>
          </a:xfrm>
          <a:prstGeom prst="rect">
            <a:avLst/>
          </a:prstGeom>
        </p:spPr>
      </p:pic>
      <p:pic>
        <p:nvPicPr>
          <p:cNvPr name="Picture 26" id="26"/>
          <p:cNvPicPr>
            <a:picLocks noChangeAspect="true"/>
          </p:cNvPicPr>
          <p:nvPr/>
        </p:nvPicPr>
        <p:blipFill>
          <a:blip r:embed="rId6"/>
          <a:srcRect l="0" t="0" r="0" b="0"/>
          <a:stretch>
            <a:fillRect/>
          </a:stretch>
        </p:blipFill>
        <p:spPr>
          <a:xfrm flipH="false" flipV="false" rot="6314306">
            <a:off x="-2988507" y="-5870413"/>
            <a:ext cx="9681882" cy="9258300"/>
          </a:xfrm>
          <a:prstGeom prst="rect">
            <a:avLst/>
          </a:prstGeom>
        </p:spPr>
      </p:pic>
      <p:sp>
        <p:nvSpPr>
          <p:cNvPr name="TextBox 27" id="27"/>
          <p:cNvSpPr txBox="true"/>
          <p:nvPr/>
        </p:nvSpPr>
        <p:spPr>
          <a:xfrm rot="5400000">
            <a:off x="15081104" y="2900671"/>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
        <p:nvSpPr>
          <p:cNvPr name="AutoShape 28" id="28"/>
          <p:cNvSpPr/>
          <p:nvPr/>
        </p:nvSpPr>
        <p:spPr>
          <a:xfrm rot="0">
            <a:off x="16811577" y="1028700"/>
            <a:ext cx="22075" cy="1970267"/>
          </a:xfrm>
          <a:prstGeom prst="rect">
            <a:avLst/>
          </a:prstGeom>
          <a:solidFill>
            <a:srgbClr val="FFFFFF"/>
          </a:solidFill>
        </p:spPr>
      </p:sp>
      <p:sp>
        <p:nvSpPr>
          <p:cNvPr name="AutoShape 29" id="29"/>
          <p:cNvSpPr/>
          <p:nvPr/>
        </p:nvSpPr>
        <p:spPr>
          <a:xfrm rot="-5400000">
            <a:off x="3762052" y="-1358618"/>
            <a:ext cx="37552" cy="5091283"/>
          </a:xfrm>
          <a:prstGeom prst="rect">
            <a:avLst/>
          </a:prstGeom>
          <a:solidFill>
            <a:srgbClr val="FFFFFF"/>
          </a:solid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48C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158266">
            <a:off x="-4765812" y="-6380775"/>
            <a:ext cx="11166087" cy="10677571"/>
          </a:xfrm>
          <a:prstGeom prst="rect">
            <a:avLst/>
          </a:prstGeom>
        </p:spPr>
      </p:pic>
      <p:sp>
        <p:nvSpPr>
          <p:cNvPr name="AutoShape 3" id="3"/>
          <p:cNvSpPr/>
          <p:nvPr/>
        </p:nvSpPr>
        <p:spPr>
          <a:xfrm rot="-5400000">
            <a:off x="3652720" y="-1460613"/>
            <a:ext cx="37552" cy="5091283"/>
          </a:xfrm>
          <a:prstGeom prst="rect">
            <a:avLst/>
          </a:prstGeom>
          <a:solidFill>
            <a:srgbClr val="FFFFFF"/>
          </a:solidFill>
        </p:spPr>
      </p:sp>
      <p:sp>
        <p:nvSpPr>
          <p:cNvPr name="TextBox 4" id="4"/>
          <p:cNvSpPr txBox="true"/>
          <p:nvPr/>
        </p:nvSpPr>
        <p:spPr>
          <a:xfrm rot="0">
            <a:off x="1028700" y="8721799"/>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10</a:t>
            </a:r>
          </a:p>
        </p:txBody>
      </p:sp>
      <p:grpSp>
        <p:nvGrpSpPr>
          <p:cNvPr name="Group 5" id="5"/>
          <p:cNvGrpSpPr/>
          <p:nvPr/>
        </p:nvGrpSpPr>
        <p:grpSpPr>
          <a:xfrm rot="0">
            <a:off x="2309438" y="8781521"/>
            <a:ext cx="988755" cy="274570"/>
            <a:chOff x="0" y="0"/>
            <a:chExt cx="1318339" cy="366093"/>
          </a:xfrm>
        </p:grpSpPr>
        <p:grpSp>
          <p:nvGrpSpPr>
            <p:cNvPr name="Group 6" id="6"/>
            <p:cNvGrpSpPr>
              <a:grpSpLocks noChangeAspect="true"/>
            </p:cNvGrpSpPr>
            <p:nvPr/>
          </p:nvGrpSpPr>
          <p:grpSpPr>
            <a:xfrm rot="-5400000">
              <a:off x="-59972" y="59972"/>
              <a:ext cx="366093" cy="246150"/>
              <a:chOff x="0" y="0"/>
              <a:chExt cx="1930400" cy="1297940"/>
            </a:xfrm>
          </p:grpSpPr>
          <p:sp>
            <p:nvSpPr>
              <p:cNvPr name="Freeform 7" id="7"/>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8" id="8"/>
            <p:cNvGrpSpPr>
              <a:grpSpLocks noChangeAspect="true"/>
            </p:cNvGrpSpPr>
            <p:nvPr/>
          </p:nvGrpSpPr>
          <p:grpSpPr>
            <a:xfrm rot="-5400000">
              <a:off x="476123" y="59972"/>
              <a:ext cx="366093" cy="246150"/>
              <a:chOff x="0" y="0"/>
              <a:chExt cx="1930400" cy="1297940"/>
            </a:xfrm>
          </p:grpSpPr>
          <p:sp>
            <p:nvSpPr>
              <p:cNvPr name="Freeform 9" id="9"/>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0" id="10"/>
            <p:cNvGrpSpPr>
              <a:grpSpLocks noChangeAspect="true"/>
            </p:cNvGrpSpPr>
            <p:nvPr/>
          </p:nvGrpSpPr>
          <p:grpSpPr>
            <a:xfrm rot="-5400000">
              <a:off x="1012218" y="59972"/>
              <a:ext cx="366093" cy="246150"/>
              <a:chOff x="0" y="0"/>
              <a:chExt cx="1930400" cy="1297940"/>
            </a:xfrm>
          </p:grpSpPr>
          <p:sp>
            <p:nvSpPr>
              <p:cNvPr name="Freeform 11" id="11"/>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AutoShape 12" id="12"/>
          <p:cNvSpPr/>
          <p:nvPr/>
        </p:nvSpPr>
        <p:spPr>
          <a:xfrm rot="0">
            <a:off x="16811577" y="1066252"/>
            <a:ext cx="22075" cy="1970267"/>
          </a:xfrm>
          <a:prstGeom prst="rect">
            <a:avLst/>
          </a:prstGeom>
          <a:solidFill>
            <a:srgbClr val="FFFFFF"/>
          </a:solidFill>
        </p:spPr>
      </p:sp>
      <p:pic>
        <p:nvPicPr>
          <p:cNvPr name="Picture 13" id="13"/>
          <p:cNvPicPr>
            <a:picLocks noChangeAspect="true"/>
          </p:cNvPicPr>
          <p:nvPr/>
        </p:nvPicPr>
        <p:blipFill>
          <a:blip r:embed="rId3"/>
          <a:srcRect l="0" t="0" r="0" b="0"/>
          <a:stretch>
            <a:fillRect/>
          </a:stretch>
        </p:blipFill>
        <p:spPr>
          <a:xfrm flipH="false" flipV="false" rot="0">
            <a:off x="9585781" y="5690523"/>
            <a:ext cx="4292048" cy="960346"/>
          </a:xfrm>
          <a:prstGeom prst="rect">
            <a:avLst/>
          </a:prstGeom>
        </p:spPr>
      </p:pic>
      <p:pic>
        <p:nvPicPr>
          <p:cNvPr name="Picture 14" id="14"/>
          <p:cNvPicPr>
            <a:picLocks noChangeAspect="true"/>
          </p:cNvPicPr>
          <p:nvPr/>
        </p:nvPicPr>
        <p:blipFill>
          <a:blip r:embed="rId4"/>
          <a:srcRect l="0" t="0" r="0" b="0"/>
          <a:stretch>
            <a:fillRect/>
          </a:stretch>
        </p:blipFill>
        <p:spPr>
          <a:xfrm flipH="false" flipV="false" rot="0">
            <a:off x="1125855" y="4982186"/>
            <a:ext cx="4791693" cy="708337"/>
          </a:xfrm>
          <a:prstGeom prst="rect">
            <a:avLst/>
          </a:prstGeom>
        </p:spPr>
      </p:pic>
      <p:pic>
        <p:nvPicPr>
          <p:cNvPr name="Picture 15" id="15"/>
          <p:cNvPicPr>
            <a:picLocks noChangeAspect="true"/>
          </p:cNvPicPr>
          <p:nvPr/>
        </p:nvPicPr>
        <p:blipFill>
          <a:blip r:embed="rId5"/>
          <a:srcRect l="0" t="6550" r="0" b="1526"/>
          <a:stretch>
            <a:fillRect/>
          </a:stretch>
        </p:blipFill>
        <p:spPr>
          <a:xfrm flipH="false" flipV="false" rot="0">
            <a:off x="9494610" y="1066252"/>
            <a:ext cx="5055325" cy="1314514"/>
          </a:xfrm>
          <a:prstGeom prst="rect">
            <a:avLst/>
          </a:prstGeom>
        </p:spPr>
      </p:pic>
      <p:sp>
        <p:nvSpPr>
          <p:cNvPr name="TextBox 16" id="16"/>
          <p:cNvSpPr txBox="true"/>
          <p:nvPr/>
        </p:nvSpPr>
        <p:spPr>
          <a:xfrm rot="0">
            <a:off x="1125855" y="5908731"/>
            <a:ext cx="6181580" cy="3508044"/>
          </a:xfrm>
          <a:prstGeom prst="rect">
            <a:avLst/>
          </a:prstGeom>
        </p:spPr>
        <p:txBody>
          <a:bodyPr anchor="t" rtlCol="false" tIns="0" lIns="0" bIns="0" rIns="0">
            <a:spAutoFit/>
          </a:bodyPr>
          <a:lstStyle/>
          <a:p>
            <a:pPr>
              <a:lnSpc>
                <a:spcPts val="3170"/>
              </a:lnSpc>
            </a:pPr>
            <a:r>
              <a:rPr lang="en-US" sz="2264">
                <a:solidFill>
                  <a:srgbClr val="FFFFFF"/>
                </a:solidFill>
                <a:latin typeface="Libre Franklin Light"/>
              </a:rPr>
              <a:t>Faircent is India's first peer-to-peer  lending platform with RBI certification, providing  a marketplace that connects individuals in need for credit with individuals and institutes willing</a:t>
            </a:r>
          </a:p>
          <a:p>
            <a:pPr>
              <a:lnSpc>
                <a:spcPts val="3170"/>
              </a:lnSpc>
            </a:pPr>
            <a:r>
              <a:rPr lang="en-US" sz="2264">
                <a:solidFill>
                  <a:srgbClr val="FFFFFF"/>
                </a:solidFill>
                <a:latin typeface="Libre Franklin Light"/>
              </a:rPr>
              <a:t>to lend their access funds.</a:t>
            </a:r>
          </a:p>
          <a:p>
            <a:pPr>
              <a:lnSpc>
                <a:spcPts val="3170"/>
              </a:lnSpc>
            </a:pPr>
          </a:p>
          <a:p>
            <a:pPr>
              <a:lnSpc>
                <a:spcPts val="3170"/>
              </a:lnSpc>
            </a:pPr>
            <a:r>
              <a:rPr lang="en-US" sz="1894">
                <a:solidFill>
                  <a:srgbClr val="FFFFFF"/>
                </a:solidFill>
                <a:latin typeface="Arimo"/>
              </a:rPr>
              <a:t>  </a:t>
            </a:r>
          </a:p>
          <a:p>
            <a:pPr>
              <a:lnSpc>
                <a:spcPts val="3170"/>
              </a:lnSpc>
            </a:pPr>
          </a:p>
          <a:p>
            <a:pPr>
              <a:lnSpc>
                <a:spcPts val="3170"/>
              </a:lnSpc>
              <a:spcBef>
                <a:spcPct val="0"/>
              </a:spcBef>
            </a:pPr>
          </a:p>
        </p:txBody>
      </p:sp>
      <p:sp>
        <p:nvSpPr>
          <p:cNvPr name="TextBox 17" id="17"/>
          <p:cNvSpPr txBox="true"/>
          <p:nvPr/>
        </p:nvSpPr>
        <p:spPr>
          <a:xfrm rot="0">
            <a:off x="9494610" y="2581187"/>
            <a:ext cx="6181580" cy="2400999"/>
          </a:xfrm>
          <a:prstGeom prst="rect">
            <a:avLst/>
          </a:prstGeom>
        </p:spPr>
        <p:txBody>
          <a:bodyPr anchor="t" rtlCol="false" tIns="0" lIns="0" bIns="0" rIns="0">
            <a:spAutoFit/>
          </a:bodyPr>
          <a:lstStyle/>
          <a:p>
            <a:pPr>
              <a:lnSpc>
                <a:spcPts val="3164"/>
              </a:lnSpc>
              <a:spcBef>
                <a:spcPct val="0"/>
              </a:spcBef>
            </a:pPr>
            <a:r>
              <a:rPr lang="en-US" sz="2260">
                <a:solidFill>
                  <a:srgbClr val="FFFFFF"/>
                </a:solidFill>
                <a:latin typeface="Muli Regular"/>
              </a:rPr>
              <a:t>RupeeCircle is the new age Peer-to-Peer (P2P) lending company backed by Mahindra Finance and Oracle’s Cloud Accelerator Program, they aim to drive financial inclusion to millions of unbanked &amp; under-banked creditworthy borrowers in India.</a:t>
            </a:r>
          </a:p>
        </p:txBody>
      </p:sp>
      <p:sp>
        <p:nvSpPr>
          <p:cNvPr name="TextBox 18" id="18"/>
          <p:cNvSpPr txBox="true"/>
          <p:nvPr/>
        </p:nvSpPr>
        <p:spPr>
          <a:xfrm rot="0">
            <a:off x="1125855" y="1285392"/>
            <a:ext cx="10401230" cy="2190750"/>
          </a:xfrm>
          <a:prstGeom prst="rect">
            <a:avLst/>
          </a:prstGeom>
        </p:spPr>
        <p:txBody>
          <a:bodyPr anchor="t" rtlCol="false" tIns="0" lIns="0" bIns="0" rIns="0">
            <a:spAutoFit/>
          </a:bodyPr>
          <a:lstStyle/>
          <a:p>
            <a:pPr>
              <a:lnSpc>
                <a:spcPts val="8640"/>
              </a:lnSpc>
            </a:pPr>
            <a:r>
              <a:rPr lang="en-US" sz="7200">
                <a:solidFill>
                  <a:srgbClr val="FFFFFF"/>
                </a:solidFill>
                <a:latin typeface="Libre Franklin Bold"/>
              </a:rPr>
              <a:t>Market </a:t>
            </a:r>
          </a:p>
          <a:p>
            <a:pPr>
              <a:lnSpc>
                <a:spcPts val="8640"/>
              </a:lnSpc>
            </a:pPr>
            <a:r>
              <a:rPr lang="en-US" sz="7200">
                <a:solidFill>
                  <a:srgbClr val="FFFFFF"/>
                </a:solidFill>
                <a:latin typeface="Libre Franklin Bold"/>
              </a:rPr>
              <a:t>Leaders</a:t>
            </a:r>
          </a:p>
        </p:txBody>
      </p:sp>
      <p:sp>
        <p:nvSpPr>
          <p:cNvPr name="TextBox 19" id="19"/>
          <p:cNvSpPr txBox="true"/>
          <p:nvPr/>
        </p:nvSpPr>
        <p:spPr>
          <a:xfrm rot="0">
            <a:off x="2118071" y="9207225"/>
            <a:ext cx="3428405"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 market leaders</a:t>
            </a:r>
          </a:p>
        </p:txBody>
      </p:sp>
      <p:sp>
        <p:nvSpPr>
          <p:cNvPr name="TextBox 20" id="20"/>
          <p:cNvSpPr txBox="true"/>
          <p:nvPr/>
        </p:nvSpPr>
        <p:spPr>
          <a:xfrm rot="5400000">
            <a:off x="15081104" y="2938223"/>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
        <p:nvSpPr>
          <p:cNvPr name="TextBox 21" id="21"/>
          <p:cNvSpPr txBox="true"/>
          <p:nvPr/>
        </p:nvSpPr>
        <p:spPr>
          <a:xfrm rot="0">
            <a:off x="9585781" y="6837005"/>
            <a:ext cx="6347501" cy="1944515"/>
          </a:xfrm>
          <a:prstGeom prst="rect">
            <a:avLst/>
          </a:prstGeom>
        </p:spPr>
        <p:txBody>
          <a:bodyPr anchor="t" rtlCol="false" tIns="0" lIns="0" bIns="0" rIns="0">
            <a:spAutoFit/>
          </a:bodyPr>
          <a:lstStyle/>
          <a:p>
            <a:pPr>
              <a:lnSpc>
                <a:spcPts val="3170"/>
              </a:lnSpc>
              <a:spcBef>
                <a:spcPct val="0"/>
              </a:spcBef>
            </a:pPr>
            <a:r>
              <a:rPr lang="en-US" sz="2264">
                <a:solidFill>
                  <a:srgbClr val="FFFFFF"/>
                </a:solidFill>
                <a:latin typeface="Libre Franklin Light"/>
              </a:rPr>
              <a:t>A novel </a:t>
            </a:r>
            <a:r>
              <a:rPr lang="en-US" sz="2264">
                <a:solidFill>
                  <a:srgbClr val="FFFFFF"/>
                </a:solidFill>
                <a:latin typeface="Libre Franklin Light"/>
              </a:rPr>
              <a:t>P2P lending and borrowing platform in India.It allows individuals to get fast personal loans or become lender to earn higher interest on their savings. The platform helps lenders to multiply their money faster.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48C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158266">
            <a:off x="-678334" y="-1527267"/>
            <a:ext cx="11166087" cy="10677571"/>
          </a:xfrm>
          <a:prstGeom prst="rect">
            <a:avLst/>
          </a:prstGeom>
        </p:spPr>
      </p:pic>
      <p:sp>
        <p:nvSpPr>
          <p:cNvPr name="AutoShape 3" id="3"/>
          <p:cNvSpPr/>
          <p:nvPr/>
        </p:nvSpPr>
        <p:spPr>
          <a:xfrm rot="-5400000">
            <a:off x="3652720" y="-1460613"/>
            <a:ext cx="37552" cy="5091283"/>
          </a:xfrm>
          <a:prstGeom prst="rect">
            <a:avLst/>
          </a:prstGeom>
          <a:solidFill>
            <a:srgbClr val="FFFFFF"/>
          </a:solidFill>
        </p:spPr>
      </p:sp>
      <p:sp>
        <p:nvSpPr>
          <p:cNvPr name="TextBox 4" id="4"/>
          <p:cNvSpPr txBox="true"/>
          <p:nvPr/>
        </p:nvSpPr>
        <p:spPr>
          <a:xfrm rot="0">
            <a:off x="1028700" y="8721799"/>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11</a:t>
            </a:r>
          </a:p>
        </p:txBody>
      </p:sp>
      <p:grpSp>
        <p:nvGrpSpPr>
          <p:cNvPr name="Group 5" id="5"/>
          <p:cNvGrpSpPr/>
          <p:nvPr/>
        </p:nvGrpSpPr>
        <p:grpSpPr>
          <a:xfrm rot="0">
            <a:off x="2309438" y="8781521"/>
            <a:ext cx="988755" cy="274570"/>
            <a:chOff x="0" y="0"/>
            <a:chExt cx="1318339" cy="366093"/>
          </a:xfrm>
        </p:grpSpPr>
        <p:grpSp>
          <p:nvGrpSpPr>
            <p:cNvPr name="Group 6" id="6"/>
            <p:cNvGrpSpPr>
              <a:grpSpLocks noChangeAspect="true"/>
            </p:cNvGrpSpPr>
            <p:nvPr/>
          </p:nvGrpSpPr>
          <p:grpSpPr>
            <a:xfrm rot="-5400000">
              <a:off x="-59972" y="59972"/>
              <a:ext cx="366093" cy="246150"/>
              <a:chOff x="0" y="0"/>
              <a:chExt cx="1930400" cy="1297940"/>
            </a:xfrm>
          </p:grpSpPr>
          <p:sp>
            <p:nvSpPr>
              <p:cNvPr name="Freeform 7" id="7"/>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8" id="8"/>
            <p:cNvGrpSpPr>
              <a:grpSpLocks noChangeAspect="true"/>
            </p:cNvGrpSpPr>
            <p:nvPr/>
          </p:nvGrpSpPr>
          <p:grpSpPr>
            <a:xfrm rot="-5400000">
              <a:off x="476123" y="59972"/>
              <a:ext cx="366093" cy="246150"/>
              <a:chOff x="0" y="0"/>
              <a:chExt cx="1930400" cy="1297940"/>
            </a:xfrm>
          </p:grpSpPr>
          <p:sp>
            <p:nvSpPr>
              <p:cNvPr name="Freeform 9" id="9"/>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0" id="10"/>
            <p:cNvGrpSpPr>
              <a:grpSpLocks noChangeAspect="true"/>
            </p:cNvGrpSpPr>
            <p:nvPr/>
          </p:nvGrpSpPr>
          <p:grpSpPr>
            <a:xfrm rot="-5400000">
              <a:off x="1012218" y="59972"/>
              <a:ext cx="366093" cy="246150"/>
              <a:chOff x="0" y="0"/>
              <a:chExt cx="1930400" cy="1297940"/>
            </a:xfrm>
          </p:grpSpPr>
          <p:sp>
            <p:nvSpPr>
              <p:cNvPr name="Freeform 11" id="11"/>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AutoShape 12" id="12"/>
          <p:cNvSpPr/>
          <p:nvPr/>
        </p:nvSpPr>
        <p:spPr>
          <a:xfrm rot="0">
            <a:off x="16811577" y="1066252"/>
            <a:ext cx="22075" cy="1970267"/>
          </a:xfrm>
          <a:prstGeom prst="rect">
            <a:avLst/>
          </a:prstGeom>
          <a:solidFill>
            <a:srgbClr val="FFFFFF"/>
          </a:solidFill>
        </p:spPr>
      </p:sp>
      <p:sp>
        <p:nvSpPr>
          <p:cNvPr name="TextBox 13" id="13"/>
          <p:cNvSpPr txBox="true"/>
          <p:nvPr/>
        </p:nvSpPr>
        <p:spPr>
          <a:xfrm rot="0">
            <a:off x="1125855" y="1505288"/>
            <a:ext cx="10401230" cy="2190750"/>
          </a:xfrm>
          <a:prstGeom prst="rect">
            <a:avLst/>
          </a:prstGeom>
        </p:spPr>
        <p:txBody>
          <a:bodyPr anchor="t" rtlCol="false" tIns="0" lIns="0" bIns="0" rIns="0">
            <a:spAutoFit/>
          </a:bodyPr>
          <a:lstStyle/>
          <a:p>
            <a:pPr>
              <a:lnSpc>
                <a:spcPts val="8640"/>
              </a:lnSpc>
            </a:pPr>
            <a:r>
              <a:rPr lang="en-US" sz="7200">
                <a:solidFill>
                  <a:srgbClr val="FFFFFF"/>
                </a:solidFill>
                <a:latin typeface="Libre Franklin Bold"/>
              </a:rPr>
              <a:t>So What's New</a:t>
            </a:r>
          </a:p>
          <a:p>
            <a:pPr>
              <a:lnSpc>
                <a:spcPts val="8640"/>
              </a:lnSpc>
            </a:pPr>
            <a:r>
              <a:rPr lang="en-US" sz="7200">
                <a:solidFill>
                  <a:srgbClr val="FFFFFF"/>
                </a:solidFill>
                <a:latin typeface="Libre Franklin Bold"/>
              </a:rPr>
              <a:t>About CrowdPay?</a:t>
            </a:r>
          </a:p>
        </p:txBody>
      </p:sp>
      <p:sp>
        <p:nvSpPr>
          <p:cNvPr name="TextBox 14" id="14"/>
          <p:cNvSpPr txBox="true"/>
          <p:nvPr/>
        </p:nvSpPr>
        <p:spPr>
          <a:xfrm rot="0">
            <a:off x="2309438" y="9238832"/>
            <a:ext cx="6774656"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so what's new about CrowdPay</a:t>
            </a:r>
          </a:p>
        </p:txBody>
      </p:sp>
      <p:sp>
        <p:nvSpPr>
          <p:cNvPr name="TextBox 15" id="15"/>
          <p:cNvSpPr txBox="true"/>
          <p:nvPr/>
        </p:nvSpPr>
        <p:spPr>
          <a:xfrm rot="5400000">
            <a:off x="15081104" y="2938223"/>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
        <p:nvSpPr>
          <p:cNvPr name="TextBox 16" id="16"/>
          <p:cNvSpPr txBox="true"/>
          <p:nvPr/>
        </p:nvSpPr>
        <p:spPr>
          <a:xfrm rot="0">
            <a:off x="1233477" y="3981958"/>
            <a:ext cx="15354424" cy="3199384"/>
          </a:xfrm>
          <a:prstGeom prst="rect">
            <a:avLst/>
          </a:prstGeom>
        </p:spPr>
        <p:txBody>
          <a:bodyPr anchor="t" rtlCol="false" tIns="0" lIns="0" bIns="0" rIns="0">
            <a:spAutoFit/>
          </a:bodyPr>
          <a:lstStyle/>
          <a:p>
            <a:pPr>
              <a:lnSpc>
                <a:spcPts val="3667"/>
              </a:lnSpc>
            </a:pPr>
            <a:r>
              <a:rPr lang="en-US" sz="2800" spc="56">
                <a:solidFill>
                  <a:srgbClr val="FFFFFF"/>
                </a:solidFill>
                <a:latin typeface="Glacial Indifference"/>
              </a:rPr>
              <a:t>Unlike any existing p2p lending model, CrowdPay aims to unite the efforts of our state government in funding these new entrepreneurs. </a:t>
            </a:r>
            <a:r>
              <a:rPr lang="en-US" sz="2800" spc="56">
                <a:solidFill>
                  <a:srgbClr val="FFFFFF"/>
                </a:solidFill>
                <a:latin typeface="Glacial Indifference Bold"/>
              </a:rPr>
              <a:t>Here only members of any one of the 49 state agencies would be able to sign in as a borrower</a:t>
            </a:r>
            <a:r>
              <a:rPr lang="en-US" sz="2800" spc="56">
                <a:solidFill>
                  <a:srgbClr val="FFFFFF"/>
                </a:solidFill>
                <a:latin typeface="Glacial Indifference"/>
              </a:rPr>
              <a:t>, with the state agency doubling in as the underwriter. </a:t>
            </a:r>
            <a:r>
              <a:rPr lang="en-US" sz="2800" spc="56">
                <a:solidFill>
                  <a:srgbClr val="FFFFFF"/>
                </a:solidFill>
                <a:latin typeface="Glacial Indifference Bold"/>
              </a:rPr>
              <a:t>The State agency will stand as guarentee for the borrower, and will be held responsibe for the money if the borrower fails to return the credit.</a:t>
            </a:r>
          </a:p>
          <a:p>
            <a:pPr>
              <a:lnSpc>
                <a:spcPts val="3668"/>
              </a:lnSpc>
            </a:pPr>
            <a:r>
              <a:rPr lang="en-US" sz="2799" spc="55">
                <a:solidFill>
                  <a:srgbClr val="FFFFFF"/>
                </a:solidFill>
                <a:latin typeface="Glacial Indifference Bold"/>
              </a:rPr>
              <a:t>For this the state agency will receive a commission of 1% of the total credit, </a:t>
            </a:r>
            <a:r>
              <a:rPr lang="en-US" sz="2799" spc="55">
                <a:solidFill>
                  <a:srgbClr val="FFFFFF"/>
                </a:solidFill>
                <a:latin typeface="Glacial Indifference"/>
              </a:rPr>
              <a:t>thus create a healthy and investment safe formulae for success.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48C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908024">
            <a:off x="12686773" y="-3869975"/>
            <a:ext cx="7247484" cy="839072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4525034">
            <a:off x="17143552" y="9041791"/>
            <a:ext cx="2082612" cy="2490417"/>
          </a:xfrm>
          <a:prstGeom prst="rect">
            <a:avLst/>
          </a:prstGeom>
        </p:spPr>
      </p:pic>
      <p:sp>
        <p:nvSpPr>
          <p:cNvPr name="AutoShape 4" id="4"/>
          <p:cNvSpPr/>
          <p:nvPr/>
        </p:nvSpPr>
        <p:spPr>
          <a:xfrm rot="-5400000">
            <a:off x="3543389" y="-1460613"/>
            <a:ext cx="37552" cy="5091283"/>
          </a:xfrm>
          <a:prstGeom prst="rect">
            <a:avLst/>
          </a:prstGeom>
          <a:solidFill>
            <a:srgbClr val="FFFFFF"/>
          </a:solidFill>
        </p:spPr>
      </p:sp>
      <p:sp>
        <p:nvSpPr>
          <p:cNvPr name="TextBox 5" id="5"/>
          <p:cNvSpPr txBox="true"/>
          <p:nvPr/>
        </p:nvSpPr>
        <p:spPr>
          <a:xfrm rot="0">
            <a:off x="1028700" y="8721799"/>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12</a:t>
            </a:r>
          </a:p>
        </p:txBody>
      </p:sp>
      <p:grpSp>
        <p:nvGrpSpPr>
          <p:cNvPr name="Group 6" id="6"/>
          <p:cNvGrpSpPr/>
          <p:nvPr/>
        </p:nvGrpSpPr>
        <p:grpSpPr>
          <a:xfrm rot="0">
            <a:off x="2309438" y="8828438"/>
            <a:ext cx="988755" cy="274570"/>
            <a:chOff x="0" y="0"/>
            <a:chExt cx="1318339" cy="366093"/>
          </a:xfrm>
        </p:grpSpPr>
        <p:grpSp>
          <p:nvGrpSpPr>
            <p:cNvPr name="Group 7" id="7"/>
            <p:cNvGrpSpPr>
              <a:grpSpLocks noChangeAspect="true"/>
            </p:cNvGrpSpPr>
            <p:nvPr/>
          </p:nvGrpSpPr>
          <p:grpSpPr>
            <a:xfrm rot="-5400000">
              <a:off x="-59972" y="59972"/>
              <a:ext cx="366093" cy="246150"/>
              <a:chOff x="0" y="0"/>
              <a:chExt cx="1930400" cy="1297940"/>
            </a:xfrm>
          </p:grpSpPr>
          <p:sp>
            <p:nvSpPr>
              <p:cNvPr name="Freeform 8" id="8"/>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9" id="9"/>
            <p:cNvGrpSpPr>
              <a:grpSpLocks noChangeAspect="true"/>
            </p:cNvGrpSpPr>
            <p:nvPr/>
          </p:nvGrpSpPr>
          <p:grpSpPr>
            <a:xfrm rot="-5400000">
              <a:off x="476123" y="59972"/>
              <a:ext cx="366093" cy="246150"/>
              <a:chOff x="0" y="0"/>
              <a:chExt cx="1930400" cy="1297940"/>
            </a:xfrm>
          </p:grpSpPr>
          <p:sp>
            <p:nvSpPr>
              <p:cNvPr name="Freeform 10" id="10"/>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1" id="11"/>
            <p:cNvGrpSpPr>
              <a:grpSpLocks noChangeAspect="true"/>
            </p:cNvGrpSpPr>
            <p:nvPr/>
          </p:nvGrpSpPr>
          <p:grpSpPr>
            <a:xfrm rot="-5400000">
              <a:off x="1012218" y="59972"/>
              <a:ext cx="366093" cy="246150"/>
              <a:chOff x="0" y="0"/>
              <a:chExt cx="1930400" cy="1297940"/>
            </a:xfrm>
          </p:grpSpPr>
          <p:sp>
            <p:nvSpPr>
              <p:cNvPr name="Freeform 12" id="12"/>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AutoShape 13" id="13"/>
          <p:cNvSpPr/>
          <p:nvPr/>
        </p:nvSpPr>
        <p:spPr>
          <a:xfrm rot="0">
            <a:off x="16811577" y="1066252"/>
            <a:ext cx="22075" cy="1970267"/>
          </a:xfrm>
          <a:prstGeom prst="rect">
            <a:avLst/>
          </a:prstGeom>
          <a:solidFill>
            <a:srgbClr val="FFFFFF"/>
          </a:solidFill>
        </p:spPr>
      </p:sp>
      <p:grpSp>
        <p:nvGrpSpPr>
          <p:cNvPr name="Group 14" id="14"/>
          <p:cNvGrpSpPr/>
          <p:nvPr/>
        </p:nvGrpSpPr>
        <p:grpSpPr>
          <a:xfrm rot="0">
            <a:off x="2803815" y="4553030"/>
            <a:ext cx="2660092" cy="1569724"/>
            <a:chOff x="0" y="0"/>
            <a:chExt cx="3546789" cy="2092965"/>
          </a:xfrm>
        </p:grpSpPr>
        <p:sp>
          <p:nvSpPr>
            <p:cNvPr name="TextBox 15" id="15"/>
            <p:cNvSpPr txBox="true"/>
            <p:nvPr/>
          </p:nvSpPr>
          <p:spPr>
            <a:xfrm rot="0">
              <a:off x="0" y="-57150"/>
              <a:ext cx="3546789" cy="656592"/>
            </a:xfrm>
            <a:prstGeom prst="rect">
              <a:avLst/>
            </a:prstGeom>
          </p:spPr>
          <p:txBody>
            <a:bodyPr anchor="t" rtlCol="false" tIns="0" lIns="0" bIns="0" rIns="0">
              <a:spAutoFit/>
            </a:bodyPr>
            <a:lstStyle/>
            <a:p>
              <a:pPr>
                <a:lnSpc>
                  <a:spcPts val="4199"/>
                </a:lnSpc>
                <a:spcBef>
                  <a:spcPct val="0"/>
                </a:spcBef>
              </a:pPr>
              <a:r>
                <a:rPr lang="en-US" sz="2999">
                  <a:solidFill>
                    <a:srgbClr val="FFFFFF"/>
                  </a:solidFill>
                  <a:latin typeface="Libre Franklin Bold"/>
                </a:rPr>
                <a:t>BORROWER</a:t>
              </a:r>
            </a:p>
          </p:txBody>
        </p:sp>
        <p:sp>
          <p:nvSpPr>
            <p:cNvPr name="TextBox 16" id="16"/>
            <p:cNvSpPr txBox="true"/>
            <p:nvPr/>
          </p:nvSpPr>
          <p:spPr>
            <a:xfrm rot="0">
              <a:off x="0" y="1148774"/>
              <a:ext cx="3546789" cy="944191"/>
            </a:xfrm>
            <a:prstGeom prst="rect">
              <a:avLst/>
            </a:prstGeom>
          </p:spPr>
          <p:txBody>
            <a:bodyPr anchor="t" rtlCol="false" tIns="0" lIns="0" bIns="0" rIns="0">
              <a:spAutoFit/>
            </a:bodyPr>
            <a:lstStyle/>
            <a:p>
              <a:pPr algn="ctr" marL="0" indent="0" lvl="0">
                <a:lnSpc>
                  <a:spcPts val="2939"/>
                </a:lnSpc>
                <a:spcBef>
                  <a:spcPct val="0"/>
                </a:spcBef>
              </a:pPr>
              <a:r>
                <a:rPr lang="en-US" sz="2099">
                  <a:solidFill>
                    <a:srgbClr val="FFFFFF"/>
                  </a:solidFill>
                  <a:latin typeface="Libre Franklin Light"/>
                </a:rPr>
                <a:t>Someone who's in need for money</a:t>
              </a:r>
            </a:p>
          </p:txBody>
        </p:sp>
      </p:grpSp>
      <p:grpSp>
        <p:nvGrpSpPr>
          <p:cNvPr name="Group 17" id="17"/>
          <p:cNvGrpSpPr/>
          <p:nvPr/>
        </p:nvGrpSpPr>
        <p:grpSpPr>
          <a:xfrm rot="0">
            <a:off x="6618962" y="4553030"/>
            <a:ext cx="3468555" cy="1936178"/>
            <a:chOff x="0" y="0"/>
            <a:chExt cx="4624740" cy="2581570"/>
          </a:xfrm>
        </p:grpSpPr>
        <p:sp>
          <p:nvSpPr>
            <p:cNvPr name="TextBox 18" id="18"/>
            <p:cNvSpPr txBox="true"/>
            <p:nvPr/>
          </p:nvSpPr>
          <p:spPr>
            <a:xfrm rot="0">
              <a:off x="0" y="-57150"/>
              <a:ext cx="4624740" cy="656592"/>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Libre Franklin Bold"/>
                </a:rPr>
                <a:t>STATE AGENCY</a:t>
              </a:r>
            </a:p>
          </p:txBody>
        </p:sp>
        <p:sp>
          <p:nvSpPr>
            <p:cNvPr name="TextBox 19" id="19"/>
            <p:cNvSpPr txBox="true"/>
            <p:nvPr/>
          </p:nvSpPr>
          <p:spPr>
            <a:xfrm rot="0">
              <a:off x="0" y="1148774"/>
              <a:ext cx="4624740" cy="1432796"/>
            </a:xfrm>
            <a:prstGeom prst="rect">
              <a:avLst/>
            </a:prstGeom>
          </p:spPr>
          <p:txBody>
            <a:bodyPr anchor="t" rtlCol="false" tIns="0" lIns="0" bIns="0" rIns="0">
              <a:spAutoFit/>
            </a:bodyPr>
            <a:lstStyle/>
            <a:p>
              <a:pPr algn="ctr" marL="0" indent="0" lvl="0">
                <a:lnSpc>
                  <a:spcPts val="2939"/>
                </a:lnSpc>
                <a:spcBef>
                  <a:spcPct val="0"/>
                </a:spcBef>
              </a:pPr>
              <a:r>
                <a:rPr lang="en-US" sz="2099">
                  <a:solidFill>
                    <a:srgbClr val="FFFFFF"/>
                  </a:solidFill>
                  <a:latin typeface="Libre Franklin Light"/>
                </a:rPr>
                <a:t>One of the 49 State Agency listed under Kerala State Governmnet</a:t>
              </a:r>
            </a:p>
          </p:txBody>
        </p:sp>
      </p:grpSp>
      <p:grpSp>
        <p:nvGrpSpPr>
          <p:cNvPr name="Group 20" id="20"/>
          <p:cNvGrpSpPr/>
          <p:nvPr/>
        </p:nvGrpSpPr>
        <p:grpSpPr>
          <a:xfrm rot="0">
            <a:off x="11527085" y="4553030"/>
            <a:ext cx="4151567" cy="1552341"/>
            <a:chOff x="0" y="0"/>
            <a:chExt cx="5535423" cy="2069787"/>
          </a:xfrm>
        </p:grpSpPr>
        <p:sp>
          <p:nvSpPr>
            <p:cNvPr name="TextBox 21" id="21"/>
            <p:cNvSpPr txBox="true"/>
            <p:nvPr/>
          </p:nvSpPr>
          <p:spPr>
            <a:xfrm rot="0">
              <a:off x="0" y="-57150"/>
              <a:ext cx="5535423" cy="666860"/>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Libre Franklin Bold"/>
                </a:rPr>
                <a:t>INVESTOR/LENDER</a:t>
              </a:r>
            </a:p>
          </p:txBody>
        </p:sp>
        <p:sp>
          <p:nvSpPr>
            <p:cNvPr name="TextBox 22" id="22"/>
            <p:cNvSpPr txBox="true"/>
            <p:nvPr/>
          </p:nvSpPr>
          <p:spPr>
            <a:xfrm rot="0">
              <a:off x="0" y="1125597"/>
              <a:ext cx="5535423" cy="944191"/>
            </a:xfrm>
            <a:prstGeom prst="rect">
              <a:avLst/>
            </a:prstGeom>
          </p:spPr>
          <p:txBody>
            <a:bodyPr anchor="t" rtlCol="false" tIns="0" lIns="0" bIns="0" rIns="0">
              <a:spAutoFit/>
            </a:bodyPr>
            <a:lstStyle/>
            <a:p>
              <a:pPr algn="ctr" marL="0" indent="0" lvl="0">
                <a:lnSpc>
                  <a:spcPts val="2939"/>
                </a:lnSpc>
                <a:spcBef>
                  <a:spcPct val="0"/>
                </a:spcBef>
              </a:pPr>
              <a:r>
                <a:rPr lang="en-US" sz="2099">
                  <a:solidFill>
                    <a:srgbClr val="FFFFFF"/>
                  </a:solidFill>
                  <a:latin typeface="Libre Franklin Light"/>
                </a:rPr>
                <a:t>Anyone, anywhere from the world who's willing to invest money.</a:t>
              </a:r>
            </a:p>
          </p:txBody>
        </p:sp>
      </p:grpSp>
      <p:sp>
        <p:nvSpPr>
          <p:cNvPr name="TextBox 23" id="23"/>
          <p:cNvSpPr txBox="true"/>
          <p:nvPr/>
        </p:nvSpPr>
        <p:spPr>
          <a:xfrm rot="0">
            <a:off x="1016523" y="1533166"/>
            <a:ext cx="10401230" cy="2190750"/>
          </a:xfrm>
          <a:prstGeom prst="rect">
            <a:avLst/>
          </a:prstGeom>
        </p:spPr>
        <p:txBody>
          <a:bodyPr anchor="t" rtlCol="false" tIns="0" lIns="0" bIns="0" rIns="0">
            <a:spAutoFit/>
          </a:bodyPr>
          <a:lstStyle/>
          <a:p>
            <a:pPr>
              <a:lnSpc>
                <a:spcPts val="8640"/>
              </a:lnSpc>
            </a:pPr>
            <a:r>
              <a:rPr lang="en-US" sz="7200">
                <a:solidFill>
                  <a:srgbClr val="FFFFFF"/>
                </a:solidFill>
                <a:latin typeface="Libre Franklin Bold"/>
              </a:rPr>
              <a:t>Who Are The</a:t>
            </a:r>
          </a:p>
          <a:p>
            <a:pPr>
              <a:lnSpc>
                <a:spcPts val="8640"/>
              </a:lnSpc>
            </a:pPr>
            <a:r>
              <a:rPr lang="en-US" sz="7200">
                <a:solidFill>
                  <a:srgbClr val="FFFFFF"/>
                </a:solidFill>
                <a:latin typeface="Libre Franklin Bold"/>
              </a:rPr>
              <a:t>Key Players?</a:t>
            </a:r>
          </a:p>
        </p:txBody>
      </p:sp>
      <p:sp>
        <p:nvSpPr>
          <p:cNvPr name="TextBox 24" id="24"/>
          <p:cNvSpPr txBox="true"/>
          <p:nvPr/>
        </p:nvSpPr>
        <p:spPr>
          <a:xfrm rot="0">
            <a:off x="2309438" y="9238832"/>
            <a:ext cx="5229076"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who are the key players</a:t>
            </a:r>
          </a:p>
        </p:txBody>
      </p:sp>
      <p:sp>
        <p:nvSpPr>
          <p:cNvPr name="TextBox 25" id="25"/>
          <p:cNvSpPr txBox="true"/>
          <p:nvPr/>
        </p:nvSpPr>
        <p:spPr>
          <a:xfrm rot="5400000">
            <a:off x="15081104" y="2938223"/>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
        <p:nvSpPr>
          <p:cNvPr name="AutoShape 26" id="26"/>
          <p:cNvSpPr/>
          <p:nvPr/>
        </p:nvSpPr>
        <p:spPr>
          <a:xfrm rot="0">
            <a:off x="10604065" y="4553030"/>
            <a:ext cx="49600" cy="3381928"/>
          </a:xfrm>
          <a:prstGeom prst="rect">
            <a:avLst/>
          </a:prstGeom>
          <a:solidFill>
            <a:srgbClr val="FFFFFF"/>
          </a:solidFill>
        </p:spPr>
      </p:sp>
      <p:sp>
        <p:nvSpPr>
          <p:cNvPr name="AutoShape 27" id="27"/>
          <p:cNvSpPr/>
          <p:nvPr/>
        </p:nvSpPr>
        <p:spPr>
          <a:xfrm rot="0">
            <a:off x="5999540" y="4553030"/>
            <a:ext cx="49600" cy="3381928"/>
          </a:xfrm>
          <a:prstGeom prst="rect">
            <a:avLst/>
          </a:prstGeom>
          <a:solidFill>
            <a:srgbClr val="FFFFFF"/>
          </a:solid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48C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158266">
            <a:off x="-4737934" y="-6295463"/>
            <a:ext cx="11166087" cy="10677571"/>
          </a:xfrm>
          <a:prstGeom prst="rect">
            <a:avLst/>
          </a:prstGeom>
        </p:spPr>
      </p:pic>
      <p:sp>
        <p:nvSpPr>
          <p:cNvPr name="AutoShape 3" id="3"/>
          <p:cNvSpPr/>
          <p:nvPr/>
        </p:nvSpPr>
        <p:spPr>
          <a:xfrm rot="-5400000">
            <a:off x="3543389" y="-1460613"/>
            <a:ext cx="37552" cy="5091283"/>
          </a:xfrm>
          <a:prstGeom prst="rect">
            <a:avLst/>
          </a:prstGeom>
          <a:solidFill>
            <a:srgbClr val="FFFFFF"/>
          </a:solidFill>
        </p:spPr>
      </p:sp>
      <p:sp>
        <p:nvSpPr>
          <p:cNvPr name="TextBox 4" id="4"/>
          <p:cNvSpPr txBox="true"/>
          <p:nvPr/>
        </p:nvSpPr>
        <p:spPr>
          <a:xfrm rot="0">
            <a:off x="1028700" y="8721799"/>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13</a:t>
            </a:r>
          </a:p>
        </p:txBody>
      </p:sp>
      <p:grpSp>
        <p:nvGrpSpPr>
          <p:cNvPr name="Group 5" id="5"/>
          <p:cNvGrpSpPr/>
          <p:nvPr/>
        </p:nvGrpSpPr>
        <p:grpSpPr>
          <a:xfrm rot="0">
            <a:off x="2309438" y="8781521"/>
            <a:ext cx="988755" cy="274570"/>
            <a:chOff x="0" y="0"/>
            <a:chExt cx="1318339" cy="366093"/>
          </a:xfrm>
        </p:grpSpPr>
        <p:grpSp>
          <p:nvGrpSpPr>
            <p:cNvPr name="Group 6" id="6"/>
            <p:cNvGrpSpPr>
              <a:grpSpLocks noChangeAspect="true"/>
            </p:cNvGrpSpPr>
            <p:nvPr/>
          </p:nvGrpSpPr>
          <p:grpSpPr>
            <a:xfrm rot="-5400000">
              <a:off x="-59972" y="59972"/>
              <a:ext cx="366093" cy="246150"/>
              <a:chOff x="0" y="0"/>
              <a:chExt cx="1930400" cy="1297940"/>
            </a:xfrm>
          </p:grpSpPr>
          <p:sp>
            <p:nvSpPr>
              <p:cNvPr name="Freeform 7" id="7"/>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8" id="8"/>
            <p:cNvGrpSpPr>
              <a:grpSpLocks noChangeAspect="true"/>
            </p:cNvGrpSpPr>
            <p:nvPr/>
          </p:nvGrpSpPr>
          <p:grpSpPr>
            <a:xfrm rot="-5400000">
              <a:off x="476123" y="59972"/>
              <a:ext cx="366093" cy="246150"/>
              <a:chOff x="0" y="0"/>
              <a:chExt cx="1930400" cy="1297940"/>
            </a:xfrm>
          </p:grpSpPr>
          <p:sp>
            <p:nvSpPr>
              <p:cNvPr name="Freeform 9" id="9"/>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0" id="10"/>
            <p:cNvGrpSpPr>
              <a:grpSpLocks noChangeAspect="true"/>
            </p:cNvGrpSpPr>
            <p:nvPr/>
          </p:nvGrpSpPr>
          <p:grpSpPr>
            <a:xfrm rot="-5400000">
              <a:off x="1012218" y="59972"/>
              <a:ext cx="366093" cy="246150"/>
              <a:chOff x="0" y="0"/>
              <a:chExt cx="1930400" cy="1297940"/>
            </a:xfrm>
          </p:grpSpPr>
          <p:sp>
            <p:nvSpPr>
              <p:cNvPr name="Freeform 11" id="11"/>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pic>
        <p:nvPicPr>
          <p:cNvPr name="Picture 12" id="12"/>
          <p:cNvPicPr>
            <a:picLocks noChangeAspect="true"/>
          </p:cNvPicPr>
          <p:nvPr/>
        </p:nvPicPr>
        <p:blipFill>
          <a:blip r:embed="rId2"/>
          <a:srcRect l="0" t="0" r="0" b="0"/>
          <a:stretch>
            <a:fillRect/>
          </a:stretch>
        </p:blipFill>
        <p:spPr>
          <a:xfrm flipH="false" flipV="false" rot="0">
            <a:off x="14674220" y="0"/>
            <a:ext cx="3613780" cy="3455678"/>
          </a:xfrm>
          <a:prstGeom prst="rect">
            <a:avLst/>
          </a:prstGeom>
        </p:spPr>
      </p:pic>
      <p:sp>
        <p:nvSpPr>
          <p:cNvPr name="AutoShape 13" id="13"/>
          <p:cNvSpPr/>
          <p:nvPr/>
        </p:nvSpPr>
        <p:spPr>
          <a:xfrm rot="0">
            <a:off x="16811577" y="1066252"/>
            <a:ext cx="22075" cy="1970267"/>
          </a:xfrm>
          <a:prstGeom prst="rect">
            <a:avLst/>
          </a:prstGeom>
          <a:solidFill>
            <a:srgbClr val="FFFFFF"/>
          </a:solidFill>
        </p:spPr>
      </p:sp>
      <p:sp>
        <p:nvSpPr>
          <p:cNvPr name="TextBox 14" id="14"/>
          <p:cNvSpPr txBox="true"/>
          <p:nvPr/>
        </p:nvSpPr>
        <p:spPr>
          <a:xfrm rot="0">
            <a:off x="2309438" y="9258300"/>
            <a:ext cx="4470202"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how crowdpay works</a:t>
            </a:r>
          </a:p>
        </p:txBody>
      </p:sp>
      <p:sp>
        <p:nvSpPr>
          <p:cNvPr name="TextBox 15" id="15"/>
          <p:cNvSpPr txBox="true"/>
          <p:nvPr/>
        </p:nvSpPr>
        <p:spPr>
          <a:xfrm rot="5400000">
            <a:off x="15081104" y="2938223"/>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pic>
        <p:nvPicPr>
          <p:cNvPr name="Picture 16" id="16"/>
          <p:cNvPicPr>
            <a:picLocks noChangeAspect="true"/>
          </p:cNvPicPr>
          <p:nvPr/>
        </p:nvPicPr>
        <p:blipFill>
          <a:blip r:embed="rId3"/>
          <a:srcRect l="0" t="0" r="0" b="0"/>
          <a:stretch>
            <a:fillRect/>
          </a:stretch>
        </p:blipFill>
        <p:spPr>
          <a:xfrm flipH="false" flipV="false" rot="0">
            <a:off x="3909119" y="6807203"/>
            <a:ext cx="1495730" cy="1417204"/>
          </a:xfrm>
          <a:prstGeom prst="rect">
            <a:avLst/>
          </a:prstGeom>
        </p:spPr>
      </p:pic>
      <p:pic>
        <p:nvPicPr>
          <p:cNvPr name="Picture 17" id="17"/>
          <p:cNvPicPr>
            <a:picLocks noChangeAspect="true"/>
          </p:cNvPicPr>
          <p:nvPr/>
        </p:nvPicPr>
        <p:blipFill>
          <a:blip r:embed="rId4"/>
          <a:srcRect l="0" t="0" r="0" b="0"/>
          <a:stretch>
            <a:fillRect/>
          </a:stretch>
        </p:blipFill>
        <p:spPr>
          <a:xfrm flipH="false" flipV="false" rot="10336776">
            <a:off x="5829035" y="8270936"/>
            <a:ext cx="7677781" cy="6833225"/>
          </a:xfrm>
          <a:prstGeom prst="rect">
            <a:avLst/>
          </a:prstGeom>
        </p:spPr>
      </p:pic>
      <p:sp>
        <p:nvSpPr>
          <p:cNvPr name="TextBox 18" id="18"/>
          <p:cNvSpPr txBox="true"/>
          <p:nvPr/>
        </p:nvSpPr>
        <p:spPr>
          <a:xfrm rot="0">
            <a:off x="1016523" y="1505288"/>
            <a:ext cx="10401230" cy="2190750"/>
          </a:xfrm>
          <a:prstGeom prst="rect">
            <a:avLst/>
          </a:prstGeom>
        </p:spPr>
        <p:txBody>
          <a:bodyPr anchor="t" rtlCol="false" tIns="0" lIns="0" bIns="0" rIns="0">
            <a:spAutoFit/>
          </a:bodyPr>
          <a:lstStyle/>
          <a:p>
            <a:pPr>
              <a:lnSpc>
                <a:spcPts val="8640"/>
              </a:lnSpc>
            </a:pPr>
            <a:r>
              <a:rPr lang="en-US" sz="7200">
                <a:solidFill>
                  <a:srgbClr val="FFFFFF"/>
                </a:solidFill>
                <a:latin typeface="Libre Franklin Bold"/>
              </a:rPr>
              <a:t>How CrowdPay </a:t>
            </a:r>
          </a:p>
          <a:p>
            <a:pPr>
              <a:lnSpc>
                <a:spcPts val="8640"/>
              </a:lnSpc>
            </a:pPr>
            <a:r>
              <a:rPr lang="en-US" sz="7200">
                <a:solidFill>
                  <a:srgbClr val="FFFFFF"/>
                </a:solidFill>
                <a:latin typeface="Libre Franklin Bold"/>
              </a:rPr>
              <a:t>Works</a:t>
            </a:r>
          </a:p>
        </p:txBody>
      </p:sp>
      <p:sp>
        <p:nvSpPr>
          <p:cNvPr name="TextBox 19" id="19"/>
          <p:cNvSpPr txBox="true"/>
          <p:nvPr/>
        </p:nvSpPr>
        <p:spPr>
          <a:xfrm rot="0">
            <a:off x="1270002" y="4488180"/>
            <a:ext cx="4134846" cy="1253490"/>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Glacial Indifference"/>
              </a:rPr>
              <a:t>CrowdPay follows an easy and transparent 6 step loan avail process</a:t>
            </a:r>
          </a:p>
        </p:txBody>
      </p:sp>
      <p:sp>
        <p:nvSpPr>
          <p:cNvPr name="TextBox 20" id="20"/>
          <p:cNvSpPr txBox="true"/>
          <p:nvPr/>
        </p:nvSpPr>
        <p:spPr>
          <a:xfrm rot="0">
            <a:off x="9041204" y="3515776"/>
            <a:ext cx="3062657" cy="266700"/>
          </a:xfrm>
          <a:prstGeom prst="rect">
            <a:avLst/>
          </a:prstGeom>
        </p:spPr>
        <p:txBody>
          <a:bodyPr anchor="t" rtlCol="false" tIns="0" lIns="0" bIns="0" rIns="0">
            <a:spAutoFit/>
          </a:bodyPr>
          <a:lstStyle/>
          <a:p>
            <a:pPr algn="ctr">
              <a:lnSpc>
                <a:spcPts val="2159"/>
              </a:lnSpc>
            </a:pPr>
            <a:r>
              <a:rPr lang="en-US" sz="1799" spc="359">
                <a:solidFill>
                  <a:srgbClr val="FFFFFF"/>
                </a:solidFill>
                <a:latin typeface="Glacial Indifference Bold"/>
              </a:rPr>
              <a:t>REGISTER</a:t>
            </a:r>
          </a:p>
        </p:txBody>
      </p:sp>
      <p:sp>
        <p:nvSpPr>
          <p:cNvPr name="TextBox 21" id="21"/>
          <p:cNvSpPr txBox="true"/>
          <p:nvPr/>
        </p:nvSpPr>
        <p:spPr>
          <a:xfrm rot="0">
            <a:off x="9180739" y="2103378"/>
            <a:ext cx="490991" cy="578381"/>
          </a:xfrm>
          <a:prstGeom prst="rect">
            <a:avLst/>
          </a:prstGeom>
        </p:spPr>
        <p:txBody>
          <a:bodyPr anchor="t" rtlCol="false" tIns="0" lIns="0" bIns="0" rIns="0">
            <a:spAutoFit/>
          </a:bodyPr>
          <a:lstStyle/>
          <a:p>
            <a:pPr algn="ctr">
              <a:lnSpc>
                <a:spcPts val="4741"/>
              </a:lnSpc>
            </a:pPr>
            <a:r>
              <a:rPr lang="en-US" sz="3386">
                <a:solidFill>
                  <a:srgbClr val="FFFFFF"/>
                </a:solidFill>
                <a:latin typeface="Open Sans Light"/>
              </a:rPr>
              <a:t>01</a:t>
            </a:r>
          </a:p>
        </p:txBody>
      </p:sp>
      <p:grpSp>
        <p:nvGrpSpPr>
          <p:cNvPr name="Group 22" id="22"/>
          <p:cNvGrpSpPr/>
          <p:nvPr/>
        </p:nvGrpSpPr>
        <p:grpSpPr>
          <a:xfrm rot="0">
            <a:off x="8907648" y="5924006"/>
            <a:ext cx="3179079" cy="938983"/>
            <a:chOff x="0" y="0"/>
            <a:chExt cx="4238773" cy="1251977"/>
          </a:xfrm>
        </p:grpSpPr>
        <p:sp>
          <p:nvSpPr>
            <p:cNvPr name="TextBox 23" id="23"/>
            <p:cNvSpPr txBox="true"/>
            <p:nvPr/>
          </p:nvSpPr>
          <p:spPr>
            <a:xfrm rot="0">
              <a:off x="0" y="0"/>
              <a:ext cx="4238773" cy="711200"/>
            </a:xfrm>
            <a:prstGeom prst="rect">
              <a:avLst/>
            </a:prstGeom>
          </p:spPr>
          <p:txBody>
            <a:bodyPr anchor="t" rtlCol="false" tIns="0" lIns="0" bIns="0" rIns="0">
              <a:spAutoFit/>
            </a:bodyPr>
            <a:lstStyle/>
            <a:p>
              <a:pPr algn="ctr">
                <a:lnSpc>
                  <a:spcPts val="2160"/>
                </a:lnSpc>
              </a:pPr>
              <a:r>
                <a:rPr lang="en-US" sz="1800" spc="359">
                  <a:solidFill>
                    <a:srgbClr val="FFFFFF"/>
                  </a:solidFill>
                  <a:latin typeface="Glacial Indifference Bold"/>
                </a:rPr>
                <a:t>MEMBERSHIP</a:t>
              </a:r>
            </a:p>
            <a:p>
              <a:pPr algn="ctr">
                <a:lnSpc>
                  <a:spcPts val="2160"/>
                </a:lnSpc>
              </a:pPr>
              <a:r>
                <a:rPr lang="en-US" sz="1800" spc="359">
                  <a:solidFill>
                    <a:srgbClr val="FFFFFF"/>
                  </a:solidFill>
                  <a:latin typeface="Glacial Indifference Bold"/>
                </a:rPr>
                <a:t>VERIFICATION</a:t>
              </a:r>
            </a:p>
          </p:txBody>
        </p:sp>
        <p:sp>
          <p:nvSpPr>
            <p:cNvPr name="TextBox 24" id="24"/>
            <p:cNvSpPr txBox="true"/>
            <p:nvPr/>
          </p:nvSpPr>
          <p:spPr>
            <a:xfrm rot="0">
              <a:off x="165077" y="838021"/>
              <a:ext cx="3908618" cy="413956"/>
            </a:xfrm>
            <a:prstGeom prst="rect">
              <a:avLst/>
            </a:prstGeom>
          </p:spPr>
          <p:txBody>
            <a:bodyPr anchor="t" rtlCol="false" tIns="0" lIns="0" bIns="0" rIns="0">
              <a:spAutoFit/>
            </a:bodyPr>
            <a:lstStyle/>
            <a:p>
              <a:pPr algn="ctr">
                <a:lnSpc>
                  <a:spcPts val="2388"/>
                </a:lnSpc>
              </a:pPr>
            </a:p>
          </p:txBody>
        </p:sp>
      </p:grpSp>
      <p:sp>
        <p:nvSpPr>
          <p:cNvPr name="TextBox 25" id="25"/>
          <p:cNvSpPr txBox="true"/>
          <p:nvPr/>
        </p:nvSpPr>
        <p:spPr>
          <a:xfrm rot="0">
            <a:off x="9180739" y="4707768"/>
            <a:ext cx="490991" cy="578381"/>
          </a:xfrm>
          <a:prstGeom prst="rect">
            <a:avLst/>
          </a:prstGeom>
        </p:spPr>
        <p:txBody>
          <a:bodyPr anchor="t" rtlCol="false" tIns="0" lIns="0" bIns="0" rIns="0">
            <a:spAutoFit/>
          </a:bodyPr>
          <a:lstStyle/>
          <a:p>
            <a:pPr algn="ctr">
              <a:lnSpc>
                <a:spcPts val="4741"/>
              </a:lnSpc>
            </a:pPr>
            <a:r>
              <a:rPr lang="en-US" sz="3386">
                <a:solidFill>
                  <a:srgbClr val="FFFFFF"/>
                </a:solidFill>
                <a:latin typeface="Open Sans Light"/>
              </a:rPr>
              <a:t>03</a:t>
            </a:r>
          </a:p>
        </p:txBody>
      </p:sp>
      <p:sp>
        <p:nvSpPr>
          <p:cNvPr name="TextBox 26" id="26"/>
          <p:cNvSpPr txBox="true"/>
          <p:nvPr/>
        </p:nvSpPr>
        <p:spPr>
          <a:xfrm rot="0">
            <a:off x="12584234" y="4707768"/>
            <a:ext cx="490991" cy="578381"/>
          </a:xfrm>
          <a:prstGeom prst="rect">
            <a:avLst/>
          </a:prstGeom>
        </p:spPr>
        <p:txBody>
          <a:bodyPr anchor="t" rtlCol="false" tIns="0" lIns="0" bIns="0" rIns="0">
            <a:spAutoFit/>
          </a:bodyPr>
          <a:lstStyle/>
          <a:p>
            <a:pPr algn="ctr">
              <a:lnSpc>
                <a:spcPts val="4741"/>
              </a:lnSpc>
            </a:pPr>
            <a:r>
              <a:rPr lang="en-US" sz="3386">
                <a:solidFill>
                  <a:srgbClr val="FFFFFF"/>
                </a:solidFill>
                <a:latin typeface="Open Sans Light"/>
              </a:rPr>
              <a:t>04</a:t>
            </a:r>
          </a:p>
        </p:txBody>
      </p:sp>
      <p:sp>
        <p:nvSpPr>
          <p:cNvPr name="TextBox 27" id="27"/>
          <p:cNvSpPr txBox="true"/>
          <p:nvPr/>
        </p:nvSpPr>
        <p:spPr>
          <a:xfrm rot="0">
            <a:off x="12309000" y="5924006"/>
            <a:ext cx="3062657" cy="533400"/>
          </a:xfrm>
          <a:prstGeom prst="rect">
            <a:avLst/>
          </a:prstGeom>
        </p:spPr>
        <p:txBody>
          <a:bodyPr anchor="t" rtlCol="false" tIns="0" lIns="0" bIns="0" rIns="0">
            <a:spAutoFit/>
          </a:bodyPr>
          <a:lstStyle/>
          <a:p>
            <a:pPr algn="ctr">
              <a:lnSpc>
                <a:spcPts val="2159"/>
              </a:lnSpc>
            </a:pPr>
            <a:r>
              <a:rPr lang="en-US" sz="1799" spc="359">
                <a:solidFill>
                  <a:srgbClr val="FFFFFF"/>
                </a:solidFill>
                <a:latin typeface="Glacial Indifference Bold"/>
              </a:rPr>
              <a:t>CHECK EMI</a:t>
            </a:r>
          </a:p>
          <a:p>
            <a:pPr algn="ctr">
              <a:lnSpc>
                <a:spcPts val="2159"/>
              </a:lnSpc>
            </a:pPr>
            <a:r>
              <a:rPr lang="en-US" sz="1799" spc="359">
                <a:solidFill>
                  <a:srgbClr val="FFFFFF"/>
                </a:solidFill>
                <a:latin typeface="Glacial Indifference Bold"/>
              </a:rPr>
              <a:t>RATES</a:t>
            </a:r>
          </a:p>
        </p:txBody>
      </p:sp>
      <p:sp>
        <p:nvSpPr>
          <p:cNvPr name="AutoShape 28" id="28"/>
          <p:cNvSpPr/>
          <p:nvPr/>
        </p:nvSpPr>
        <p:spPr>
          <a:xfrm rot="0">
            <a:off x="12284547" y="1505288"/>
            <a:ext cx="51450" cy="7550803"/>
          </a:xfrm>
          <a:prstGeom prst="rect">
            <a:avLst/>
          </a:prstGeom>
          <a:solidFill>
            <a:srgbClr val="FFFFFF"/>
          </a:solidFill>
        </p:spPr>
      </p:sp>
      <p:sp>
        <p:nvSpPr>
          <p:cNvPr name="TextBox 29" id="29"/>
          <p:cNvSpPr txBox="true"/>
          <p:nvPr/>
        </p:nvSpPr>
        <p:spPr>
          <a:xfrm rot="0">
            <a:off x="12551838" y="2103378"/>
            <a:ext cx="490991" cy="578381"/>
          </a:xfrm>
          <a:prstGeom prst="rect">
            <a:avLst/>
          </a:prstGeom>
        </p:spPr>
        <p:txBody>
          <a:bodyPr anchor="t" rtlCol="false" tIns="0" lIns="0" bIns="0" rIns="0">
            <a:spAutoFit/>
          </a:bodyPr>
          <a:lstStyle/>
          <a:p>
            <a:pPr algn="ctr">
              <a:lnSpc>
                <a:spcPts val="4741"/>
              </a:lnSpc>
            </a:pPr>
            <a:r>
              <a:rPr lang="en-US" sz="3386">
                <a:solidFill>
                  <a:srgbClr val="FFFFFF"/>
                </a:solidFill>
                <a:latin typeface="Open Sans Light"/>
              </a:rPr>
              <a:t>02</a:t>
            </a:r>
          </a:p>
        </p:txBody>
      </p:sp>
      <p:grpSp>
        <p:nvGrpSpPr>
          <p:cNvPr name="Group 30" id="30"/>
          <p:cNvGrpSpPr/>
          <p:nvPr/>
        </p:nvGrpSpPr>
        <p:grpSpPr>
          <a:xfrm rot="0">
            <a:off x="8683232" y="8537500"/>
            <a:ext cx="3179079" cy="1205683"/>
            <a:chOff x="0" y="0"/>
            <a:chExt cx="4238773" cy="1607577"/>
          </a:xfrm>
        </p:grpSpPr>
        <p:sp>
          <p:nvSpPr>
            <p:cNvPr name="TextBox 31" id="31"/>
            <p:cNvSpPr txBox="true"/>
            <p:nvPr/>
          </p:nvSpPr>
          <p:spPr>
            <a:xfrm rot="0">
              <a:off x="0" y="0"/>
              <a:ext cx="4238773" cy="1066800"/>
            </a:xfrm>
            <a:prstGeom prst="rect">
              <a:avLst/>
            </a:prstGeom>
          </p:spPr>
          <p:txBody>
            <a:bodyPr anchor="t" rtlCol="false" tIns="0" lIns="0" bIns="0" rIns="0">
              <a:spAutoFit/>
            </a:bodyPr>
            <a:lstStyle/>
            <a:p>
              <a:pPr algn="ctr">
                <a:lnSpc>
                  <a:spcPts val="2160"/>
                </a:lnSpc>
              </a:pPr>
              <a:r>
                <a:rPr lang="en-US" sz="1800" spc="359">
                  <a:solidFill>
                    <a:srgbClr val="FFFFFF"/>
                  </a:solidFill>
                  <a:latin typeface="Glacial Indifference Bold"/>
                </a:rPr>
                <a:t>LOAN</a:t>
              </a:r>
            </a:p>
            <a:p>
              <a:pPr algn="ctr">
                <a:lnSpc>
                  <a:spcPts val="2160"/>
                </a:lnSpc>
              </a:pPr>
              <a:r>
                <a:rPr lang="en-US" sz="1800" spc="359">
                  <a:solidFill>
                    <a:srgbClr val="FFFFFF"/>
                  </a:solidFill>
                  <a:latin typeface="Glacial Indifference Bold"/>
                </a:rPr>
                <a:t>REQUEST</a:t>
              </a:r>
            </a:p>
            <a:p>
              <a:pPr algn="ctr">
                <a:lnSpc>
                  <a:spcPts val="2160"/>
                </a:lnSpc>
              </a:pPr>
              <a:r>
                <a:rPr lang="en-US" sz="1800" spc="359">
                  <a:solidFill>
                    <a:srgbClr val="FFFFFF"/>
                  </a:solidFill>
                  <a:latin typeface="Glacial Indifference Bold"/>
                </a:rPr>
                <a:t>ACCEPTED</a:t>
              </a:r>
            </a:p>
          </p:txBody>
        </p:sp>
        <p:sp>
          <p:nvSpPr>
            <p:cNvPr name="TextBox 32" id="32"/>
            <p:cNvSpPr txBox="true"/>
            <p:nvPr/>
          </p:nvSpPr>
          <p:spPr>
            <a:xfrm rot="0">
              <a:off x="165077" y="1193621"/>
              <a:ext cx="3908618" cy="413956"/>
            </a:xfrm>
            <a:prstGeom prst="rect">
              <a:avLst/>
            </a:prstGeom>
          </p:spPr>
          <p:txBody>
            <a:bodyPr anchor="t" rtlCol="false" tIns="0" lIns="0" bIns="0" rIns="0">
              <a:spAutoFit/>
            </a:bodyPr>
            <a:lstStyle/>
            <a:p>
              <a:pPr algn="ctr">
                <a:lnSpc>
                  <a:spcPts val="2388"/>
                </a:lnSpc>
              </a:pPr>
            </a:p>
          </p:txBody>
        </p:sp>
      </p:grpSp>
      <p:sp>
        <p:nvSpPr>
          <p:cNvPr name="TextBox 33" id="33"/>
          <p:cNvSpPr txBox="true"/>
          <p:nvPr/>
        </p:nvSpPr>
        <p:spPr>
          <a:xfrm rot="0">
            <a:off x="9180739" y="7400091"/>
            <a:ext cx="490991" cy="578381"/>
          </a:xfrm>
          <a:prstGeom prst="rect">
            <a:avLst/>
          </a:prstGeom>
        </p:spPr>
        <p:txBody>
          <a:bodyPr anchor="t" rtlCol="false" tIns="0" lIns="0" bIns="0" rIns="0">
            <a:spAutoFit/>
          </a:bodyPr>
          <a:lstStyle/>
          <a:p>
            <a:pPr algn="ctr">
              <a:lnSpc>
                <a:spcPts val="4741"/>
              </a:lnSpc>
            </a:pPr>
            <a:r>
              <a:rPr lang="en-US" sz="3386">
                <a:solidFill>
                  <a:srgbClr val="FFFFFF"/>
                </a:solidFill>
                <a:latin typeface="Open Sans Light"/>
              </a:rPr>
              <a:t>05</a:t>
            </a:r>
          </a:p>
        </p:txBody>
      </p:sp>
      <p:sp>
        <p:nvSpPr>
          <p:cNvPr name="TextBox 34" id="34"/>
          <p:cNvSpPr txBox="true"/>
          <p:nvPr/>
        </p:nvSpPr>
        <p:spPr>
          <a:xfrm rot="0">
            <a:off x="12556793" y="7464508"/>
            <a:ext cx="490991" cy="578381"/>
          </a:xfrm>
          <a:prstGeom prst="rect">
            <a:avLst/>
          </a:prstGeom>
        </p:spPr>
        <p:txBody>
          <a:bodyPr anchor="t" rtlCol="false" tIns="0" lIns="0" bIns="0" rIns="0">
            <a:spAutoFit/>
          </a:bodyPr>
          <a:lstStyle/>
          <a:p>
            <a:pPr algn="ctr">
              <a:lnSpc>
                <a:spcPts val="4741"/>
              </a:lnSpc>
            </a:pPr>
            <a:r>
              <a:rPr lang="en-US" sz="3386">
                <a:solidFill>
                  <a:srgbClr val="FFFFFF"/>
                </a:solidFill>
                <a:latin typeface="Open Sans Light"/>
              </a:rPr>
              <a:t>06</a:t>
            </a:r>
          </a:p>
        </p:txBody>
      </p:sp>
      <p:sp>
        <p:nvSpPr>
          <p:cNvPr name="TextBox 35" id="35"/>
          <p:cNvSpPr txBox="true"/>
          <p:nvPr/>
        </p:nvSpPr>
        <p:spPr>
          <a:xfrm rot="0">
            <a:off x="12399673" y="8781521"/>
            <a:ext cx="3062657" cy="266700"/>
          </a:xfrm>
          <a:prstGeom prst="rect">
            <a:avLst/>
          </a:prstGeom>
        </p:spPr>
        <p:txBody>
          <a:bodyPr anchor="t" rtlCol="false" tIns="0" lIns="0" bIns="0" rIns="0">
            <a:spAutoFit/>
          </a:bodyPr>
          <a:lstStyle/>
          <a:p>
            <a:pPr algn="ctr">
              <a:lnSpc>
                <a:spcPts val="2159"/>
              </a:lnSpc>
            </a:pPr>
            <a:r>
              <a:rPr lang="en-US" sz="1799" spc="359">
                <a:solidFill>
                  <a:srgbClr val="FFFFFF"/>
                </a:solidFill>
                <a:latin typeface="Glacial Indifference Bold"/>
              </a:rPr>
              <a:t>DONE</a:t>
            </a:r>
          </a:p>
        </p:txBody>
      </p:sp>
      <p:sp>
        <p:nvSpPr>
          <p:cNvPr name="AutoShape 36" id="36"/>
          <p:cNvSpPr/>
          <p:nvPr/>
        </p:nvSpPr>
        <p:spPr>
          <a:xfrm rot="0">
            <a:off x="9041204" y="1505288"/>
            <a:ext cx="48941" cy="7550803"/>
          </a:xfrm>
          <a:prstGeom prst="rect">
            <a:avLst/>
          </a:prstGeom>
          <a:solidFill>
            <a:srgbClr val="FFFFFF"/>
          </a:solidFill>
        </p:spPr>
      </p:sp>
      <p:sp>
        <p:nvSpPr>
          <p:cNvPr name="TextBox 37" id="37"/>
          <p:cNvSpPr txBox="true"/>
          <p:nvPr/>
        </p:nvSpPr>
        <p:spPr>
          <a:xfrm rot="0">
            <a:off x="12556793" y="3249076"/>
            <a:ext cx="3062657" cy="533400"/>
          </a:xfrm>
          <a:prstGeom prst="rect">
            <a:avLst/>
          </a:prstGeom>
        </p:spPr>
        <p:txBody>
          <a:bodyPr anchor="t" rtlCol="false" tIns="0" lIns="0" bIns="0" rIns="0">
            <a:spAutoFit/>
          </a:bodyPr>
          <a:lstStyle/>
          <a:p>
            <a:pPr algn="ctr">
              <a:lnSpc>
                <a:spcPts val="2159"/>
              </a:lnSpc>
            </a:pPr>
            <a:r>
              <a:rPr lang="en-US" sz="1799" spc="359">
                <a:solidFill>
                  <a:srgbClr val="FFFFFF"/>
                </a:solidFill>
                <a:latin typeface="Glacial Indifference Bold"/>
              </a:rPr>
              <a:t>CHECK</a:t>
            </a:r>
          </a:p>
          <a:p>
            <a:pPr algn="ctr">
              <a:lnSpc>
                <a:spcPts val="2159"/>
              </a:lnSpc>
            </a:pPr>
            <a:r>
              <a:rPr lang="en-US" sz="1799" spc="359">
                <a:solidFill>
                  <a:srgbClr val="FFFFFF"/>
                </a:solidFill>
                <a:latin typeface="Glacial Indifference Bold"/>
              </a:rPr>
              <a:t>ELIGIBILITY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48C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158266">
            <a:off x="-4793690" y="-7054447"/>
            <a:ext cx="11166087" cy="10677571"/>
          </a:xfrm>
          <a:prstGeom prst="rect">
            <a:avLst/>
          </a:prstGeom>
        </p:spPr>
      </p:pic>
      <p:sp>
        <p:nvSpPr>
          <p:cNvPr name="AutoShape 3" id="3"/>
          <p:cNvSpPr/>
          <p:nvPr/>
        </p:nvSpPr>
        <p:spPr>
          <a:xfrm rot="-5400000">
            <a:off x="3555565" y="-1479389"/>
            <a:ext cx="37552" cy="5091283"/>
          </a:xfrm>
          <a:prstGeom prst="rect">
            <a:avLst/>
          </a:prstGeom>
          <a:solidFill>
            <a:srgbClr val="FFFFFF"/>
          </a:solidFill>
        </p:spPr>
      </p:sp>
      <p:sp>
        <p:nvSpPr>
          <p:cNvPr name="TextBox 4" id="4"/>
          <p:cNvSpPr txBox="true"/>
          <p:nvPr/>
        </p:nvSpPr>
        <p:spPr>
          <a:xfrm rot="0">
            <a:off x="1209907" y="8741267"/>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14</a:t>
            </a:r>
          </a:p>
        </p:txBody>
      </p:sp>
      <p:grpSp>
        <p:nvGrpSpPr>
          <p:cNvPr name="Group 5" id="5"/>
          <p:cNvGrpSpPr/>
          <p:nvPr/>
        </p:nvGrpSpPr>
        <p:grpSpPr>
          <a:xfrm rot="0">
            <a:off x="2401223" y="8909027"/>
            <a:ext cx="988755" cy="274570"/>
            <a:chOff x="0" y="0"/>
            <a:chExt cx="1318339" cy="366093"/>
          </a:xfrm>
        </p:grpSpPr>
        <p:grpSp>
          <p:nvGrpSpPr>
            <p:cNvPr name="Group 6" id="6"/>
            <p:cNvGrpSpPr>
              <a:grpSpLocks noChangeAspect="true"/>
            </p:cNvGrpSpPr>
            <p:nvPr/>
          </p:nvGrpSpPr>
          <p:grpSpPr>
            <a:xfrm rot="-5400000">
              <a:off x="-59972" y="59972"/>
              <a:ext cx="366093" cy="246150"/>
              <a:chOff x="0" y="0"/>
              <a:chExt cx="1930400" cy="1297940"/>
            </a:xfrm>
          </p:grpSpPr>
          <p:sp>
            <p:nvSpPr>
              <p:cNvPr name="Freeform 7" id="7"/>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8" id="8"/>
            <p:cNvGrpSpPr>
              <a:grpSpLocks noChangeAspect="true"/>
            </p:cNvGrpSpPr>
            <p:nvPr/>
          </p:nvGrpSpPr>
          <p:grpSpPr>
            <a:xfrm rot="-5400000">
              <a:off x="476123" y="59972"/>
              <a:ext cx="366093" cy="246150"/>
              <a:chOff x="0" y="0"/>
              <a:chExt cx="1930400" cy="1297940"/>
            </a:xfrm>
          </p:grpSpPr>
          <p:sp>
            <p:nvSpPr>
              <p:cNvPr name="Freeform 9" id="9"/>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0" id="10"/>
            <p:cNvGrpSpPr>
              <a:grpSpLocks noChangeAspect="true"/>
            </p:cNvGrpSpPr>
            <p:nvPr/>
          </p:nvGrpSpPr>
          <p:grpSpPr>
            <a:xfrm rot="-5400000">
              <a:off x="1012218" y="59972"/>
              <a:ext cx="366093" cy="246150"/>
              <a:chOff x="0" y="0"/>
              <a:chExt cx="1930400" cy="1297940"/>
            </a:xfrm>
          </p:grpSpPr>
          <p:sp>
            <p:nvSpPr>
              <p:cNvPr name="Freeform 11" id="11"/>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pic>
        <p:nvPicPr>
          <p:cNvPr name="Picture 12" id="12"/>
          <p:cNvPicPr>
            <a:picLocks noChangeAspect="true"/>
          </p:cNvPicPr>
          <p:nvPr/>
        </p:nvPicPr>
        <p:blipFill>
          <a:blip r:embed="rId2"/>
          <a:srcRect l="0" t="0" r="0" b="0"/>
          <a:stretch>
            <a:fillRect/>
          </a:stretch>
        </p:blipFill>
        <p:spPr>
          <a:xfrm flipH="false" flipV="false" rot="0">
            <a:off x="14674220" y="0"/>
            <a:ext cx="3613780" cy="3455678"/>
          </a:xfrm>
          <a:prstGeom prst="rect">
            <a:avLst/>
          </a:prstGeom>
        </p:spPr>
      </p:pic>
      <p:sp>
        <p:nvSpPr>
          <p:cNvPr name="AutoShape 13" id="13"/>
          <p:cNvSpPr/>
          <p:nvPr/>
        </p:nvSpPr>
        <p:spPr>
          <a:xfrm rot="0">
            <a:off x="16811577" y="1066252"/>
            <a:ext cx="22075" cy="1970267"/>
          </a:xfrm>
          <a:prstGeom prst="rect">
            <a:avLst/>
          </a:prstGeom>
          <a:solidFill>
            <a:srgbClr val="FFFFFF"/>
          </a:solidFill>
        </p:spPr>
      </p:sp>
      <p:sp>
        <p:nvSpPr>
          <p:cNvPr name="TextBox 14" id="14"/>
          <p:cNvSpPr txBox="true"/>
          <p:nvPr/>
        </p:nvSpPr>
        <p:spPr>
          <a:xfrm rot="0">
            <a:off x="2401223" y="9258300"/>
            <a:ext cx="3163193"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steps detailed</a:t>
            </a:r>
          </a:p>
        </p:txBody>
      </p:sp>
      <p:sp>
        <p:nvSpPr>
          <p:cNvPr name="TextBox 15" id="15"/>
          <p:cNvSpPr txBox="true"/>
          <p:nvPr/>
        </p:nvSpPr>
        <p:spPr>
          <a:xfrm rot="5400000">
            <a:off x="15081104" y="2938223"/>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pic>
        <p:nvPicPr>
          <p:cNvPr name="Picture 16" id="16"/>
          <p:cNvPicPr>
            <a:picLocks noChangeAspect="true"/>
          </p:cNvPicPr>
          <p:nvPr/>
        </p:nvPicPr>
        <p:blipFill>
          <a:blip r:embed="rId3"/>
          <a:srcRect l="0" t="0" r="0" b="0"/>
          <a:stretch>
            <a:fillRect/>
          </a:stretch>
        </p:blipFill>
        <p:spPr>
          <a:xfrm flipH="false" flipV="false" rot="0">
            <a:off x="3881241" y="3590694"/>
            <a:ext cx="1495730" cy="1417204"/>
          </a:xfrm>
          <a:prstGeom prst="rect">
            <a:avLst/>
          </a:prstGeom>
        </p:spPr>
      </p:pic>
      <p:grpSp>
        <p:nvGrpSpPr>
          <p:cNvPr name="Group 17" id="17"/>
          <p:cNvGrpSpPr/>
          <p:nvPr/>
        </p:nvGrpSpPr>
        <p:grpSpPr>
          <a:xfrm rot="0">
            <a:off x="7520055" y="2597173"/>
            <a:ext cx="2500807" cy="5611081"/>
            <a:chOff x="0" y="0"/>
            <a:chExt cx="27166511" cy="60953723"/>
          </a:xfrm>
        </p:grpSpPr>
        <p:sp>
          <p:nvSpPr>
            <p:cNvPr name="Freeform 18" id="18"/>
            <p:cNvSpPr/>
            <p:nvPr/>
          </p:nvSpPr>
          <p:spPr>
            <a:xfrm>
              <a:off x="72390" y="72390"/>
              <a:ext cx="27021730" cy="60808942"/>
            </a:xfrm>
            <a:custGeom>
              <a:avLst/>
              <a:gdLst/>
              <a:ahLst/>
              <a:cxnLst/>
              <a:rect r="r" b="b" t="t" l="l"/>
              <a:pathLst>
                <a:path h="60808942" w="27021730">
                  <a:moveTo>
                    <a:pt x="0" y="0"/>
                  </a:moveTo>
                  <a:lnTo>
                    <a:pt x="27021730" y="0"/>
                  </a:lnTo>
                  <a:lnTo>
                    <a:pt x="27021730" y="60808942"/>
                  </a:lnTo>
                  <a:lnTo>
                    <a:pt x="0" y="60808942"/>
                  </a:lnTo>
                  <a:lnTo>
                    <a:pt x="0" y="0"/>
                  </a:lnTo>
                  <a:close/>
                </a:path>
              </a:pathLst>
            </a:custGeom>
            <a:solidFill>
              <a:srgbClr val="6C11DF"/>
            </a:solidFill>
          </p:spPr>
        </p:sp>
        <p:sp>
          <p:nvSpPr>
            <p:cNvPr name="Freeform 19" id="19"/>
            <p:cNvSpPr/>
            <p:nvPr/>
          </p:nvSpPr>
          <p:spPr>
            <a:xfrm>
              <a:off x="0" y="0"/>
              <a:ext cx="27166509" cy="60953724"/>
            </a:xfrm>
            <a:custGeom>
              <a:avLst/>
              <a:gdLst/>
              <a:ahLst/>
              <a:cxnLst/>
              <a:rect r="r" b="b" t="t" l="l"/>
              <a:pathLst>
                <a:path h="60953724" w="27166509">
                  <a:moveTo>
                    <a:pt x="27021730" y="60808946"/>
                  </a:moveTo>
                  <a:lnTo>
                    <a:pt x="27166509" y="60808946"/>
                  </a:lnTo>
                  <a:lnTo>
                    <a:pt x="27166509" y="60953724"/>
                  </a:lnTo>
                  <a:lnTo>
                    <a:pt x="27021730" y="60953724"/>
                  </a:lnTo>
                  <a:lnTo>
                    <a:pt x="27021730" y="60808946"/>
                  </a:lnTo>
                  <a:close/>
                  <a:moveTo>
                    <a:pt x="0" y="144780"/>
                  </a:moveTo>
                  <a:lnTo>
                    <a:pt x="144780" y="144780"/>
                  </a:lnTo>
                  <a:lnTo>
                    <a:pt x="144780" y="60808946"/>
                  </a:lnTo>
                  <a:lnTo>
                    <a:pt x="0" y="60808946"/>
                  </a:lnTo>
                  <a:lnTo>
                    <a:pt x="0" y="144780"/>
                  </a:lnTo>
                  <a:close/>
                  <a:moveTo>
                    <a:pt x="0" y="60808946"/>
                  </a:moveTo>
                  <a:lnTo>
                    <a:pt x="144780" y="60808946"/>
                  </a:lnTo>
                  <a:lnTo>
                    <a:pt x="144780" y="60953724"/>
                  </a:lnTo>
                  <a:lnTo>
                    <a:pt x="0" y="60953724"/>
                  </a:lnTo>
                  <a:lnTo>
                    <a:pt x="0" y="60808946"/>
                  </a:lnTo>
                  <a:close/>
                  <a:moveTo>
                    <a:pt x="27021730" y="144780"/>
                  </a:moveTo>
                  <a:lnTo>
                    <a:pt x="27166509" y="144780"/>
                  </a:lnTo>
                  <a:lnTo>
                    <a:pt x="27166509" y="60808946"/>
                  </a:lnTo>
                  <a:lnTo>
                    <a:pt x="27021730" y="60808946"/>
                  </a:lnTo>
                  <a:lnTo>
                    <a:pt x="27021730" y="144780"/>
                  </a:lnTo>
                  <a:close/>
                  <a:moveTo>
                    <a:pt x="144780" y="60808946"/>
                  </a:moveTo>
                  <a:lnTo>
                    <a:pt x="27021730" y="60808946"/>
                  </a:lnTo>
                  <a:lnTo>
                    <a:pt x="27021730" y="60953724"/>
                  </a:lnTo>
                  <a:lnTo>
                    <a:pt x="144780" y="60953724"/>
                  </a:lnTo>
                  <a:lnTo>
                    <a:pt x="144780" y="60808946"/>
                  </a:lnTo>
                  <a:close/>
                  <a:moveTo>
                    <a:pt x="27021730" y="0"/>
                  </a:moveTo>
                  <a:lnTo>
                    <a:pt x="27166509" y="0"/>
                  </a:lnTo>
                  <a:lnTo>
                    <a:pt x="27166509" y="144780"/>
                  </a:lnTo>
                  <a:lnTo>
                    <a:pt x="27021730" y="144780"/>
                  </a:lnTo>
                  <a:lnTo>
                    <a:pt x="27021730" y="0"/>
                  </a:lnTo>
                  <a:close/>
                  <a:moveTo>
                    <a:pt x="0" y="0"/>
                  </a:moveTo>
                  <a:lnTo>
                    <a:pt x="144780" y="0"/>
                  </a:lnTo>
                  <a:lnTo>
                    <a:pt x="144780" y="144780"/>
                  </a:lnTo>
                  <a:lnTo>
                    <a:pt x="0" y="144780"/>
                  </a:lnTo>
                  <a:lnTo>
                    <a:pt x="0" y="0"/>
                  </a:lnTo>
                  <a:close/>
                  <a:moveTo>
                    <a:pt x="144780" y="0"/>
                  </a:moveTo>
                  <a:lnTo>
                    <a:pt x="27021730" y="0"/>
                  </a:lnTo>
                  <a:lnTo>
                    <a:pt x="27021730" y="144780"/>
                  </a:lnTo>
                  <a:lnTo>
                    <a:pt x="144780" y="144780"/>
                  </a:lnTo>
                  <a:lnTo>
                    <a:pt x="144780" y="0"/>
                  </a:lnTo>
                  <a:close/>
                </a:path>
              </a:pathLst>
            </a:custGeom>
            <a:solidFill>
              <a:srgbClr val="6C11DF"/>
            </a:solidFill>
          </p:spPr>
        </p:sp>
      </p:grpSp>
      <p:pic>
        <p:nvPicPr>
          <p:cNvPr name="Picture 20" id="20"/>
          <p:cNvPicPr>
            <a:picLocks noChangeAspect="true"/>
          </p:cNvPicPr>
          <p:nvPr/>
        </p:nvPicPr>
        <p:blipFill>
          <a:blip r:embed="rId4"/>
          <a:srcRect l="0" t="0" r="0" b="0"/>
          <a:stretch>
            <a:fillRect/>
          </a:stretch>
        </p:blipFill>
        <p:spPr>
          <a:xfrm flipH="false" flipV="false" rot="10336776">
            <a:off x="5829035" y="8270936"/>
            <a:ext cx="7677781" cy="6833225"/>
          </a:xfrm>
          <a:prstGeom prst="rect">
            <a:avLst/>
          </a:prstGeom>
        </p:spPr>
      </p:pic>
      <p:sp>
        <p:nvSpPr>
          <p:cNvPr name="TextBox 21" id="21"/>
          <p:cNvSpPr txBox="true"/>
          <p:nvPr/>
        </p:nvSpPr>
        <p:spPr>
          <a:xfrm rot="0">
            <a:off x="1028700" y="1351958"/>
            <a:ext cx="10401230" cy="1095375"/>
          </a:xfrm>
          <a:prstGeom prst="rect">
            <a:avLst/>
          </a:prstGeom>
        </p:spPr>
        <p:txBody>
          <a:bodyPr anchor="t" rtlCol="false" tIns="0" lIns="0" bIns="0" rIns="0">
            <a:spAutoFit/>
          </a:bodyPr>
          <a:lstStyle/>
          <a:p>
            <a:pPr>
              <a:lnSpc>
                <a:spcPts val="8640"/>
              </a:lnSpc>
            </a:pPr>
            <a:r>
              <a:rPr lang="en-US" sz="7200">
                <a:solidFill>
                  <a:srgbClr val="FFFFFF"/>
                </a:solidFill>
                <a:latin typeface="Libre Franklin Bold"/>
              </a:rPr>
              <a:t>Steps Detailed</a:t>
            </a:r>
          </a:p>
        </p:txBody>
      </p:sp>
      <p:sp>
        <p:nvSpPr>
          <p:cNvPr name="TextBox 22" id="22"/>
          <p:cNvSpPr txBox="true"/>
          <p:nvPr/>
        </p:nvSpPr>
        <p:spPr>
          <a:xfrm rot="0">
            <a:off x="7751261" y="3907453"/>
            <a:ext cx="1992640" cy="2594610"/>
          </a:xfrm>
          <a:prstGeom prst="rect">
            <a:avLst/>
          </a:prstGeom>
        </p:spPr>
        <p:txBody>
          <a:bodyPr anchor="t" rtlCol="false" tIns="0" lIns="0" bIns="0" rIns="0">
            <a:spAutoFit/>
          </a:bodyPr>
          <a:lstStyle/>
          <a:p>
            <a:pPr>
              <a:lnSpc>
                <a:spcPts val="2939"/>
              </a:lnSpc>
            </a:pPr>
            <a:r>
              <a:rPr lang="en-US" sz="2099">
                <a:solidFill>
                  <a:srgbClr val="F8F2FF"/>
                </a:solidFill>
                <a:latin typeface="Glacial Indifference"/>
              </a:rPr>
              <a:t>We</a:t>
            </a:r>
          </a:p>
          <a:p>
            <a:pPr>
              <a:lnSpc>
                <a:spcPts val="2939"/>
              </a:lnSpc>
            </a:pPr>
            <a:r>
              <a:rPr lang="en-US" sz="2099">
                <a:solidFill>
                  <a:srgbClr val="F8F2FF"/>
                </a:solidFill>
                <a:latin typeface="Glacial Indifference"/>
              </a:rPr>
              <a:t>will notify you once your mentioned State Agency have confirmed the</a:t>
            </a:r>
          </a:p>
          <a:p>
            <a:pPr>
              <a:lnSpc>
                <a:spcPts val="2939"/>
              </a:lnSpc>
              <a:spcBef>
                <a:spcPct val="0"/>
              </a:spcBef>
            </a:pPr>
            <a:r>
              <a:rPr lang="en-US" sz="2099">
                <a:solidFill>
                  <a:srgbClr val="F8F2FF"/>
                </a:solidFill>
                <a:latin typeface="Glacial Indifference"/>
              </a:rPr>
              <a:t>membership.</a:t>
            </a:r>
          </a:p>
        </p:txBody>
      </p:sp>
      <p:sp>
        <p:nvSpPr>
          <p:cNvPr name="TextBox 23" id="23"/>
          <p:cNvSpPr txBox="true"/>
          <p:nvPr/>
        </p:nvSpPr>
        <p:spPr>
          <a:xfrm rot="0">
            <a:off x="7614529" y="3074620"/>
            <a:ext cx="1992640" cy="744150"/>
          </a:xfrm>
          <a:prstGeom prst="rect">
            <a:avLst/>
          </a:prstGeom>
        </p:spPr>
        <p:txBody>
          <a:bodyPr anchor="t" rtlCol="false" tIns="0" lIns="0" bIns="0" rIns="0">
            <a:spAutoFit/>
          </a:bodyPr>
          <a:lstStyle/>
          <a:p>
            <a:pPr algn="ctr">
              <a:lnSpc>
                <a:spcPts val="2800"/>
              </a:lnSpc>
            </a:pPr>
            <a:r>
              <a:rPr lang="en-US" sz="2800">
                <a:solidFill>
                  <a:srgbClr val="F8F2FF"/>
                </a:solidFill>
                <a:latin typeface="Pathway Gothic One Bold"/>
              </a:rPr>
              <a:t>MEMBERSHIP VERIFICATION</a:t>
            </a:r>
          </a:p>
        </p:txBody>
      </p:sp>
      <p:grpSp>
        <p:nvGrpSpPr>
          <p:cNvPr name="Group 24" id="24"/>
          <p:cNvGrpSpPr/>
          <p:nvPr/>
        </p:nvGrpSpPr>
        <p:grpSpPr>
          <a:xfrm rot="0">
            <a:off x="10839937" y="2597173"/>
            <a:ext cx="2441390" cy="5611081"/>
            <a:chOff x="0" y="0"/>
            <a:chExt cx="26855692" cy="61722803"/>
          </a:xfrm>
        </p:grpSpPr>
        <p:sp>
          <p:nvSpPr>
            <p:cNvPr name="Freeform 25" id="25"/>
            <p:cNvSpPr/>
            <p:nvPr/>
          </p:nvSpPr>
          <p:spPr>
            <a:xfrm>
              <a:off x="72390" y="72390"/>
              <a:ext cx="26710912" cy="61578024"/>
            </a:xfrm>
            <a:custGeom>
              <a:avLst/>
              <a:gdLst/>
              <a:ahLst/>
              <a:cxnLst/>
              <a:rect r="r" b="b" t="t" l="l"/>
              <a:pathLst>
                <a:path h="61578024" w="26710912">
                  <a:moveTo>
                    <a:pt x="0" y="0"/>
                  </a:moveTo>
                  <a:lnTo>
                    <a:pt x="26710912" y="0"/>
                  </a:lnTo>
                  <a:lnTo>
                    <a:pt x="26710912" y="61578024"/>
                  </a:lnTo>
                  <a:lnTo>
                    <a:pt x="0" y="61578024"/>
                  </a:lnTo>
                  <a:lnTo>
                    <a:pt x="0" y="0"/>
                  </a:lnTo>
                  <a:close/>
                </a:path>
              </a:pathLst>
            </a:custGeom>
            <a:solidFill>
              <a:srgbClr val="6C11DF"/>
            </a:solidFill>
          </p:spPr>
        </p:sp>
        <p:sp>
          <p:nvSpPr>
            <p:cNvPr name="Freeform 26" id="26"/>
            <p:cNvSpPr/>
            <p:nvPr/>
          </p:nvSpPr>
          <p:spPr>
            <a:xfrm>
              <a:off x="0" y="0"/>
              <a:ext cx="26855691" cy="61722806"/>
            </a:xfrm>
            <a:custGeom>
              <a:avLst/>
              <a:gdLst/>
              <a:ahLst/>
              <a:cxnLst/>
              <a:rect r="r" b="b" t="t" l="l"/>
              <a:pathLst>
                <a:path h="61722806" w="26855691">
                  <a:moveTo>
                    <a:pt x="26710912" y="61578021"/>
                  </a:moveTo>
                  <a:lnTo>
                    <a:pt x="26855691" y="61578021"/>
                  </a:lnTo>
                  <a:lnTo>
                    <a:pt x="26855691" y="61722806"/>
                  </a:lnTo>
                  <a:lnTo>
                    <a:pt x="26710912" y="61722806"/>
                  </a:lnTo>
                  <a:lnTo>
                    <a:pt x="26710912" y="61578021"/>
                  </a:lnTo>
                  <a:close/>
                  <a:moveTo>
                    <a:pt x="0" y="144780"/>
                  </a:moveTo>
                  <a:lnTo>
                    <a:pt x="144780" y="144780"/>
                  </a:lnTo>
                  <a:lnTo>
                    <a:pt x="144780" y="61578021"/>
                  </a:lnTo>
                  <a:lnTo>
                    <a:pt x="0" y="61578021"/>
                  </a:lnTo>
                  <a:lnTo>
                    <a:pt x="0" y="144780"/>
                  </a:lnTo>
                  <a:close/>
                  <a:moveTo>
                    <a:pt x="0" y="61578021"/>
                  </a:moveTo>
                  <a:lnTo>
                    <a:pt x="144780" y="61578021"/>
                  </a:lnTo>
                  <a:lnTo>
                    <a:pt x="144780" y="61722806"/>
                  </a:lnTo>
                  <a:lnTo>
                    <a:pt x="0" y="61722806"/>
                  </a:lnTo>
                  <a:lnTo>
                    <a:pt x="0" y="61578021"/>
                  </a:lnTo>
                  <a:close/>
                  <a:moveTo>
                    <a:pt x="26710912" y="144780"/>
                  </a:moveTo>
                  <a:lnTo>
                    <a:pt x="26855691" y="144780"/>
                  </a:lnTo>
                  <a:lnTo>
                    <a:pt x="26855691" y="61578021"/>
                  </a:lnTo>
                  <a:lnTo>
                    <a:pt x="26710912" y="61578021"/>
                  </a:lnTo>
                  <a:lnTo>
                    <a:pt x="26710912" y="144780"/>
                  </a:lnTo>
                  <a:close/>
                  <a:moveTo>
                    <a:pt x="144780" y="61578021"/>
                  </a:moveTo>
                  <a:lnTo>
                    <a:pt x="26710912" y="61578021"/>
                  </a:lnTo>
                  <a:lnTo>
                    <a:pt x="26710912" y="61722806"/>
                  </a:lnTo>
                  <a:lnTo>
                    <a:pt x="144780" y="61722806"/>
                  </a:lnTo>
                  <a:lnTo>
                    <a:pt x="144780" y="61578021"/>
                  </a:lnTo>
                  <a:close/>
                  <a:moveTo>
                    <a:pt x="26710912" y="0"/>
                  </a:moveTo>
                  <a:lnTo>
                    <a:pt x="26855691" y="0"/>
                  </a:lnTo>
                  <a:lnTo>
                    <a:pt x="26855691" y="144780"/>
                  </a:lnTo>
                  <a:lnTo>
                    <a:pt x="26710912" y="144780"/>
                  </a:lnTo>
                  <a:lnTo>
                    <a:pt x="26710912" y="0"/>
                  </a:lnTo>
                  <a:close/>
                  <a:moveTo>
                    <a:pt x="0" y="0"/>
                  </a:moveTo>
                  <a:lnTo>
                    <a:pt x="144780" y="0"/>
                  </a:lnTo>
                  <a:lnTo>
                    <a:pt x="144780" y="144780"/>
                  </a:lnTo>
                  <a:lnTo>
                    <a:pt x="0" y="144780"/>
                  </a:lnTo>
                  <a:lnTo>
                    <a:pt x="0" y="0"/>
                  </a:lnTo>
                  <a:close/>
                  <a:moveTo>
                    <a:pt x="144780" y="0"/>
                  </a:moveTo>
                  <a:lnTo>
                    <a:pt x="26710912" y="0"/>
                  </a:lnTo>
                  <a:lnTo>
                    <a:pt x="26710912" y="144780"/>
                  </a:lnTo>
                  <a:lnTo>
                    <a:pt x="144780" y="144780"/>
                  </a:lnTo>
                  <a:lnTo>
                    <a:pt x="144780" y="0"/>
                  </a:lnTo>
                  <a:close/>
                </a:path>
              </a:pathLst>
            </a:custGeom>
            <a:solidFill>
              <a:srgbClr val="6C11DF"/>
            </a:solidFill>
          </p:spPr>
        </p:sp>
      </p:grpSp>
      <p:grpSp>
        <p:nvGrpSpPr>
          <p:cNvPr name="Group 27" id="27"/>
          <p:cNvGrpSpPr/>
          <p:nvPr/>
        </p:nvGrpSpPr>
        <p:grpSpPr>
          <a:xfrm rot="0">
            <a:off x="4179144" y="2597173"/>
            <a:ext cx="2451410" cy="5611081"/>
            <a:chOff x="0" y="0"/>
            <a:chExt cx="27641559" cy="63269313"/>
          </a:xfrm>
        </p:grpSpPr>
        <p:sp>
          <p:nvSpPr>
            <p:cNvPr name="Freeform 28" id="28"/>
            <p:cNvSpPr/>
            <p:nvPr/>
          </p:nvSpPr>
          <p:spPr>
            <a:xfrm>
              <a:off x="72390" y="72390"/>
              <a:ext cx="27496780" cy="63124534"/>
            </a:xfrm>
            <a:custGeom>
              <a:avLst/>
              <a:gdLst/>
              <a:ahLst/>
              <a:cxnLst/>
              <a:rect r="r" b="b" t="t" l="l"/>
              <a:pathLst>
                <a:path h="63124534" w="27496780">
                  <a:moveTo>
                    <a:pt x="0" y="0"/>
                  </a:moveTo>
                  <a:lnTo>
                    <a:pt x="27496780" y="0"/>
                  </a:lnTo>
                  <a:lnTo>
                    <a:pt x="27496780" y="63124534"/>
                  </a:lnTo>
                  <a:lnTo>
                    <a:pt x="0" y="63124534"/>
                  </a:lnTo>
                  <a:lnTo>
                    <a:pt x="0" y="0"/>
                  </a:lnTo>
                  <a:close/>
                </a:path>
              </a:pathLst>
            </a:custGeom>
            <a:solidFill>
              <a:srgbClr val="6C11DF"/>
            </a:solidFill>
          </p:spPr>
        </p:sp>
        <p:sp>
          <p:nvSpPr>
            <p:cNvPr name="Freeform 29" id="29"/>
            <p:cNvSpPr/>
            <p:nvPr/>
          </p:nvSpPr>
          <p:spPr>
            <a:xfrm>
              <a:off x="0" y="0"/>
              <a:ext cx="27641559" cy="63269310"/>
            </a:xfrm>
            <a:custGeom>
              <a:avLst/>
              <a:gdLst/>
              <a:ahLst/>
              <a:cxnLst/>
              <a:rect r="r" b="b" t="t" l="l"/>
              <a:pathLst>
                <a:path h="63269310" w="27641559">
                  <a:moveTo>
                    <a:pt x="27496777" y="63124531"/>
                  </a:moveTo>
                  <a:lnTo>
                    <a:pt x="27641559" y="63124531"/>
                  </a:lnTo>
                  <a:lnTo>
                    <a:pt x="27641559" y="63269310"/>
                  </a:lnTo>
                  <a:lnTo>
                    <a:pt x="27496777" y="63269310"/>
                  </a:lnTo>
                  <a:lnTo>
                    <a:pt x="27496777" y="63124531"/>
                  </a:lnTo>
                  <a:close/>
                  <a:moveTo>
                    <a:pt x="0" y="144780"/>
                  </a:moveTo>
                  <a:lnTo>
                    <a:pt x="144780" y="144780"/>
                  </a:lnTo>
                  <a:lnTo>
                    <a:pt x="144780" y="63124531"/>
                  </a:lnTo>
                  <a:lnTo>
                    <a:pt x="0" y="63124531"/>
                  </a:lnTo>
                  <a:lnTo>
                    <a:pt x="0" y="144780"/>
                  </a:lnTo>
                  <a:close/>
                  <a:moveTo>
                    <a:pt x="0" y="63124531"/>
                  </a:moveTo>
                  <a:lnTo>
                    <a:pt x="144780" y="63124531"/>
                  </a:lnTo>
                  <a:lnTo>
                    <a:pt x="144780" y="63269310"/>
                  </a:lnTo>
                  <a:lnTo>
                    <a:pt x="0" y="63269310"/>
                  </a:lnTo>
                  <a:lnTo>
                    <a:pt x="0" y="63124531"/>
                  </a:lnTo>
                  <a:close/>
                  <a:moveTo>
                    <a:pt x="27496777" y="144780"/>
                  </a:moveTo>
                  <a:lnTo>
                    <a:pt x="27641559" y="144780"/>
                  </a:lnTo>
                  <a:lnTo>
                    <a:pt x="27641559" y="63124531"/>
                  </a:lnTo>
                  <a:lnTo>
                    <a:pt x="27496777" y="63124531"/>
                  </a:lnTo>
                  <a:lnTo>
                    <a:pt x="27496777" y="144780"/>
                  </a:lnTo>
                  <a:close/>
                  <a:moveTo>
                    <a:pt x="144780" y="63124531"/>
                  </a:moveTo>
                  <a:lnTo>
                    <a:pt x="27496781" y="63124531"/>
                  </a:lnTo>
                  <a:lnTo>
                    <a:pt x="27496781" y="63269310"/>
                  </a:lnTo>
                  <a:lnTo>
                    <a:pt x="144780" y="63269310"/>
                  </a:lnTo>
                  <a:lnTo>
                    <a:pt x="144780" y="63124531"/>
                  </a:lnTo>
                  <a:close/>
                  <a:moveTo>
                    <a:pt x="27496777" y="0"/>
                  </a:moveTo>
                  <a:lnTo>
                    <a:pt x="27641559" y="0"/>
                  </a:lnTo>
                  <a:lnTo>
                    <a:pt x="27641559" y="144780"/>
                  </a:lnTo>
                  <a:lnTo>
                    <a:pt x="27496777" y="144780"/>
                  </a:lnTo>
                  <a:lnTo>
                    <a:pt x="27496777" y="0"/>
                  </a:lnTo>
                  <a:close/>
                  <a:moveTo>
                    <a:pt x="0" y="0"/>
                  </a:moveTo>
                  <a:lnTo>
                    <a:pt x="144780" y="0"/>
                  </a:lnTo>
                  <a:lnTo>
                    <a:pt x="144780" y="144780"/>
                  </a:lnTo>
                  <a:lnTo>
                    <a:pt x="0" y="144780"/>
                  </a:lnTo>
                  <a:lnTo>
                    <a:pt x="0" y="0"/>
                  </a:lnTo>
                  <a:close/>
                  <a:moveTo>
                    <a:pt x="144780" y="0"/>
                  </a:moveTo>
                  <a:lnTo>
                    <a:pt x="27496781" y="0"/>
                  </a:lnTo>
                  <a:lnTo>
                    <a:pt x="27496781" y="144780"/>
                  </a:lnTo>
                  <a:lnTo>
                    <a:pt x="144780" y="144780"/>
                  </a:lnTo>
                  <a:lnTo>
                    <a:pt x="144780" y="0"/>
                  </a:lnTo>
                  <a:close/>
                </a:path>
              </a:pathLst>
            </a:custGeom>
            <a:solidFill>
              <a:srgbClr val="6C11DF"/>
            </a:solidFill>
          </p:spPr>
        </p:sp>
      </p:grpSp>
      <p:grpSp>
        <p:nvGrpSpPr>
          <p:cNvPr name="Group 30" id="30"/>
          <p:cNvGrpSpPr/>
          <p:nvPr/>
        </p:nvGrpSpPr>
        <p:grpSpPr>
          <a:xfrm rot="0">
            <a:off x="1028700" y="2597173"/>
            <a:ext cx="2359269" cy="5611081"/>
            <a:chOff x="0" y="0"/>
            <a:chExt cx="26602598" cy="63269313"/>
          </a:xfrm>
        </p:grpSpPr>
        <p:sp>
          <p:nvSpPr>
            <p:cNvPr name="Freeform 31" id="31"/>
            <p:cNvSpPr/>
            <p:nvPr/>
          </p:nvSpPr>
          <p:spPr>
            <a:xfrm>
              <a:off x="72390" y="72390"/>
              <a:ext cx="26457817" cy="63124534"/>
            </a:xfrm>
            <a:custGeom>
              <a:avLst/>
              <a:gdLst/>
              <a:ahLst/>
              <a:cxnLst/>
              <a:rect r="r" b="b" t="t" l="l"/>
              <a:pathLst>
                <a:path h="63124534" w="26457817">
                  <a:moveTo>
                    <a:pt x="0" y="0"/>
                  </a:moveTo>
                  <a:lnTo>
                    <a:pt x="26457817" y="0"/>
                  </a:lnTo>
                  <a:lnTo>
                    <a:pt x="26457817" y="63124534"/>
                  </a:lnTo>
                  <a:lnTo>
                    <a:pt x="0" y="63124534"/>
                  </a:lnTo>
                  <a:lnTo>
                    <a:pt x="0" y="0"/>
                  </a:lnTo>
                  <a:close/>
                </a:path>
              </a:pathLst>
            </a:custGeom>
            <a:solidFill>
              <a:srgbClr val="6C11DF"/>
            </a:solidFill>
          </p:spPr>
        </p:sp>
        <p:sp>
          <p:nvSpPr>
            <p:cNvPr name="Freeform 32" id="32"/>
            <p:cNvSpPr/>
            <p:nvPr/>
          </p:nvSpPr>
          <p:spPr>
            <a:xfrm>
              <a:off x="0" y="0"/>
              <a:ext cx="26602599" cy="63269310"/>
            </a:xfrm>
            <a:custGeom>
              <a:avLst/>
              <a:gdLst/>
              <a:ahLst/>
              <a:cxnLst/>
              <a:rect r="r" b="b" t="t" l="l"/>
              <a:pathLst>
                <a:path h="63269310" w="26602599">
                  <a:moveTo>
                    <a:pt x="26457818" y="63124531"/>
                  </a:moveTo>
                  <a:lnTo>
                    <a:pt x="26602599" y="63124531"/>
                  </a:lnTo>
                  <a:lnTo>
                    <a:pt x="26602599" y="63269310"/>
                  </a:lnTo>
                  <a:lnTo>
                    <a:pt x="26457818" y="63269310"/>
                  </a:lnTo>
                  <a:lnTo>
                    <a:pt x="26457818" y="63124531"/>
                  </a:lnTo>
                  <a:close/>
                  <a:moveTo>
                    <a:pt x="0" y="144780"/>
                  </a:moveTo>
                  <a:lnTo>
                    <a:pt x="144780" y="144780"/>
                  </a:lnTo>
                  <a:lnTo>
                    <a:pt x="144780" y="63124531"/>
                  </a:lnTo>
                  <a:lnTo>
                    <a:pt x="0" y="63124531"/>
                  </a:lnTo>
                  <a:lnTo>
                    <a:pt x="0" y="144780"/>
                  </a:lnTo>
                  <a:close/>
                  <a:moveTo>
                    <a:pt x="0" y="63124531"/>
                  </a:moveTo>
                  <a:lnTo>
                    <a:pt x="144780" y="63124531"/>
                  </a:lnTo>
                  <a:lnTo>
                    <a:pt x="144780" y="63269310"/>
                  </a:lnTo>
                  <a:lnTo>
                    <a:pt x="0" y="63269310"/>
                  </a:lnTo>
                  <a:lnTo>
                    <a:pt x="0" y="63124531"/>
                  </a:lnTo>
                  <a:close/>
                  <a:moveTo>
                    <a:pt x="26457818" y="144780"/>
                  </a:moveTo>
                  <a:lnTo>
                    <a:pt x="26602599" y="144780"/>
                  </a:lnTo>
                  <a:lnTo>
                    <a:pt x="26602599" y="63124531"/>
                  </a:lnTo>
                  <a:lnTo>
                    <a:pt x="26457818" y="63124531"/>
                  </a:lnTo>
                  <a:lnTo>
                    <a:pt x="26457818" y="144780"/>
                  </a:lnTo>
                  <a:close/>
                  <a:moveTo>
                    <a:pt x="144780" y="63124531"/>
                  </a:moveTo>
                  <a:lnTo>
                    <a:pt x="26457818" y="63124531"/>
                  </a:lnTo>
                  <a:lnTo>
                    <a:pt x="26457818" y="63269310"/>
                  </a:lnTo>
                  <a:lnTo>
                    <a:pt x="144780" y="63269310"/>
                  </a:lnTo>
                  <a:lnTo>
                    <a:pt x="144780" y="63124531"/>
                  </a:lnTo>
                  <a:close/>
                  <a:moveTo>
                    <a:pt x="26457818" y="0"/>
                  </a:moveTo>
                  <a:lnTo>
                    <a:pt x="26602599" y="0"/>
                  </a:lnTo>
                  <a:lnTo>
                    <a:pt x="26602599" y="144780"/>
                  </a:lnTo>
                  <a:lnTo>
                    <a:pt x="26457818" y="144780"/>
                  </a:lnTo>
                  <a:lnTo>
                    <a:pt x="26457818" y="0"/>
                  </a:lnTo>
                  <a:close/>
                  <a:moveTo>
                    <a:pt x="0" y="0"/>
                  </a:moveTo>
                  <a:lnTo>
                    <a:pt x="144780" y="0"/>
                  </a:lnTo>
                  <a:lnTo>
                    <a:pt x="144780" y="144780"/>
                  </a:lnTo>
                  <a:lnTo>
                    <a:pt x="0" y="144780"/>
                  </a:lnTo>
                  <a:lnTo>
                    <a:pt x="0" y="0"/>
                  </a:lnTo>
                  <a:close/>
                  <a:moveTo>
                    <a:pt x="144780" y="0"/>
                  </a:moveTo>
                  <a:lnTo>
                    <a:pt x="26457818" y="0"/>
                  </a:lnTo>
                  <a:lnTo>
                    <a:pt x="26457818" y="144780"/>
                  </a:lnTo>
                  <a:lnTo>
                    <a:pt x="144780" y="144780"/>
                  </a:lnTo>
                  <a:lnTo>
                    <a:pt x="144780" y="0"/>
                  </a:lnTo>
                  <a:close/>
                </a:path>
              </a:pathLst>
            </a:custGeom>
            <a:solidFill>
              <a:srgbClr val="6C11DF"/>
            </a:solidFill>
          </p:spPr>
        </p:sp>
      </p:grpSp>
      <p:sp>
        <p:nvSpPr>
          <p:cNvPr name="TextBox 33" id="33"/>
          <p:cNvSpPr txBox="true"/>
          <p:nvPr/>
        </p:nvSpPr>
        <p:spPr>
          <a:xfrm rot="0">
            <a:off x="4522017" y="3787181"/>
            <a:ext cx="1765663" cy="2234565"/>
          </a:xfrm>
          <a:prstGeom prst="rect">
            <a:avLst/>
          </a:prstGeom>
        </p:spPr>
        <p:txBody>
          <a:bodyPr anchor="t" rtlCol="false" tIns="0" lIns="0" bIns="0" rIns="0">
            <a:spAutoFit/>
          </a:bodyPr>
          <a:lstStyle/>
          <a:p>
            <a:pPr>
              <a:lnSpc>
                <a:spcPts val="2940"/>
              </a:lnSpc>
            </a:pPr>
            <a:r>
              <a:rPr lang="en-US" sz="2100">
                <a:solidFill>
                  <a:srgbClr val="F8F2FF"/>
                </a:solidFill>
                <a:latin typeface="Glacial Indifference"/>
              </a:rPr>
              <a:t>Tell us about yourself and</a:t>
            </a:r>
          </a:p>
          <a:p>
            <a:pPr>
              <a:lnSpc>
                <a:spcPts val="2940"/>
              </a:lnSpc>
            </a:pPr>
            <a:r>
              <a:rPr lang="en-US" sz="2100">
                <a:solidFill>
                  <a:srgbClr val="F8F2FF"/>
                </a:solidFill>
                <a:latin typeface="Glacial Indifference"/>
              </a:rPr>
              <a:t>how much </a:t>
            </a:r>
          </a:p>
          <a:p>
            <a:pPr>
              <a:lnSpc>
                <a:spcPts val="2940"/>
              </a:lnSpc>
              <a:spcBef>
                <a:spcPct val="0"/>
              </a:spcBef>
            </a:pPr>
            <a:r>
              <a:rPr lang="en-US" sz="2100">
                <a:solidFill>
                  <a:srgbClr val="F8F2FF"/>
                </a:solidFill>
                <a:latin typeface="Glacial Indifference"/>
              </a:rPr>
              <a:t>credit you want to consolidate.</a:t>
            </a:r>
          </a:p>
        </p:txBody>
      </p:sp>
      <p:sp>
        <p:nvSpPr>
          <p:cNvPr name="TextBox 34" id="34"/>
          <p:cNvSpPr txBox="true"/>
          <p:nvPr/>
        </p:nvSpPr>
        <p:spPr>
          <a:xfrm rot="0">
            <a:off x="4350580" y="3129435"/>
            <a:ext cx="2108536" cy="385445"/>
          </a:xfrm>
          <a:prstGeom prst="rect">
            <a:avLst/>
          </a:prstGeom>
        </p:spPr>
        <p:txBody>
          <a:bodyPr anchor="t" rtlCol="false" tIns="0" lIns="0" bIns="0" rIns="0">
            <a:spAutoFit/>
          </a:bodyPr>
          <a:lstStyle/>
          <a:p>
            <a:pPr algn="ctr">
              <a:lnSpc>
                <a:spcPts val="2800"/>
              </a:lnSpc>
            </a:pPr>
            <a:r>
              <a:rPr lang="en-US" sz="2800">
                <a:solidFill>
                  <a:srgbClr val="F8F2FF"/>
                </a:solidFill>
                <a:latin typeface="Pathway Gothic One Bold"/>
              </a:rPr>
              <a:t>CHECK ELIGIBILITY</a:t>
            </a:r>
          </a:p>
        </p:txBody>
      </p:sp>
      <p:grpSp>
        <p:nvGrpSpPr>
          <p:cNvPr name="Group 35" id="35"/>
          <p:cNvGrpSpPr/>
          <p:nvPr/>
        </p:nvGrpSpPr>
        <p:grpSpPr>
          <a:xfrm rot="0">
            <a:off x="11092190" y="2984331"/>
            <a:ext cx="1969118" cy="3343593"/>
            <a:chOff x="0" y="0"/>
            <a:chExt cx="2625490" cy="4458123"/>
          </a:xfrm>
        </p:grpSpPr>
        <p:sp>
          <p:nvSpPr>
            <p:cNvPr name="TextBox 36" id="36"/>
            <p:cNvSpPr txBox="true"/>
            <p:nvPr/>
          </p:nvSpPr>
          <p:spPr>
            <a:xfrm rot="0">
              <a:off x="0" y="967526"/>
              <a:ext cx="2625490" cy="3490597"/>
            </a:xfrm>
            <a:prstGeom prst="rect">
              <a:avLst/>
            </a:prstGeom>
          </p:spPr>
          <p:txBody>
            <a:bodyPr anchor="t" rtlCol="false" tIns="0" lIns="0" bIns="0" rIns="0">
              <a:spAutoFit/>
            </a:bodyPr>
            <a:lstStyle/>
            <a:p>
              <a:pPr>
                <a:lnSpc>
                  <a:spcPts val="2988"/>
                </a:lnSpc>
              </a:pPr>
              <a:r>
                <a:rPr lang="en-US" sz="2134">
                  <a:solidFill>
                    <a:srgbClr val="F8F2FF"/>
                  </a:solidFill>
                  <a:latin typeface="Glacial Indifference"/>
                </a:rPr>
                <a:t>Review your monthly payment and then  choose the consolidation</a:t>
              </a:r>
            </a:p>
            <a:p>
              <a:pPr>
                <a:lnSpc>
                  <a:spcPts val="2988"/>
                </a:lnSpc>
                <a:spcBef>
                  <a:spcPct val="0"/>
                </a:spcBef>
              </a:pPr>
              <a:r>
                <a:rPr lang="en-US" sz="2134">
                  <a:solidFill>
                    <a:srgbClr val="F8F2FF"/>
                  </a:solidFill>
                  <a:latin typeface="Glacial Indifference"/>
                </a:rPr>
                <a:t>loan option you like best.</a:t>
              </a:r>
            </a:p>
          </p:txBody>
        </p:sp>
        <p:sp>
          <p:nvSpPr>
            <p:cNvPr name="TextBox 37" id="37"/>
            <p:cNvSpPr txBox="true"/>
            <p:nvPr/>
          </p:nvSpPr>
          <p:spPr>
            <a:xfrm rot="0">
              <a:off x="0" y="47625"/>
              <a:ext cx="2625490" cy="530756"/>
            </a:xfrm>
            <a:prstGeom prst="rect">
              <a:avLst/>
            </a:prstGeom>
          </p:spPr>
          <p:txBody>
            <a:bodyPr anchor="t" rtlCol="false" tIns="0" lIns="0" bIns="0" rIns="0">
              <a:spAutoFit/>
            </a:bodyPr>
            <a:lstStyle/>
            <a:p>
              <a:pPr>
                <a:lnSpc>
                  <a:spcPts val="2846"/>
                </a:lnSpc>
              </a:pPr>
              <a:r>
                <a:rPr lang="en-US" sz="2846">
                  <a:solidFill>
                    <a:srgbClr val="F8F2FF"/>
                  </a:solidFill>
                  <a:latin typeface="Pathway Gothic One Bold"/>
                </a:rPr>
                <a:t>CHECK EMI RATES</a:t>
              </a:r>
            </a:p>
          </p:txBody>
        </p:sp>
      </p:grpSp>
      <p:grpSp>
        <p:nvGrpSpPr>
          <p:cNvPr name="Group 38" id="38"/>
          <p:cNvGrpSpPr/>
          <p:nvPr/>
        </p:nvGrpSpPr>
        <p:grpSpPr>
          <a:xfrm rot="0">
            <a:off x="1268426" y="3036520"/>
            <a:ext cx="1879817" cy="4392625"/>
            <a:chOff x="0" y="0"/>
            <a:chExt cx="2506423" cy="5856834"/>
          </a:xfrm>
        </p:grpSpPr>
        <p:sp>
          <p:nvSpPr>
            <p:cNvPr name="TextBox 39" id="39"/>
            <p:cNvSpPr txBox="true"/>
            <p:nvPr/>
          </p:nvSpPr>
          <p:spPr>
            <a:xfrm rot="0">
              <a:off x="0" y="927329"/>
              <a:ext cx="2506423" cy="4929505"/>
            </a:xfrm>
            <a:prstGeom prst="rect">
              <a:avLst/>
            </a:prstGeom>
          </p:spPr>
          <p:txBody>
            <a:bodyPr anchor="t" rtlCol="false" tIns="0" lIns="0" bIns="0" rIns="0">
              <a:spAutoFit/>
            </a:bodyPr>
            <a:lstStyle/>
            <a:p>
              <a:pPr>
                <a:lnSpc>
                  <a:spcPts val="2940"/>
                </a:lnSpc>
                <a:spcBef>
                  <a:spcPct val="0"/>
                </a:spcBef>
              </a:pPr>
              <a:r>
                <a:rPr lang="en-US" sz="2100">
                  <a:solidFill>
                    <a:srgbClr val="F8F2FF"/>
                  </a:solidFill>
                  <a:latin typeface="Glacial Indifference"/>
                </a:rPr>
                <a:t>Register to g</a:t>
              </a:r>
              <a:r>
                <a:rPr lang="en-US" sz="2100">
                  <a:solidFill>
                    <a:srgbClr val="F8F2FF"/>
                  </a:solidFill>
                  <a:latin typeface="Glacial Indifference"/>
                </a:rPr>
                <a:t>et a personal loan for your financial goals. A personal loan through p2p lending can help you take control of</a:t>
              </a:r>
            </a:p>
            <a:p>
              <a:pPr>
                <a:lnSpc>
                  <a:spcPts val="2940"/>
                </a:lnSpc>
                <a:spcBef>
                  <a:spcPct val="0"/>
                </a:spcBef>
              </a:pPr>
              <a:r>
                <a:rPr lang="en-US" sz="2100">
                  <a:solidFill>
                    <a:srgbClr val="F8F2FF"/>
                  </a:solidFill>
                  <a:latin typeface="Glacial Indifference"/>
                </a:rPr>
                <a:t>your finances.</a:t>
              </a:r>
            </a:p>
          </p:txBody>
        </p:sp>
        <p:sp>
          <p:nvSpPr>
            <p:cNvPr name="TextBox 40" id="40"/>
            <p:cNvSpPr txBox="true"/>
            <p:nvPr/>
          </p:nvSpPr>
          <p:spPr>
            <a:xfrm rot="0">
              <a:off x="0" y="38100"/>
              <a:ext cx="2506423" cy="526627"/>
            </a:xfrm>
            <a:prstGeom prst="rect">
              <a:avLst/>
            </a:prstGeom>
          </p:spPr>
          <p:txBody>
            <a:bodyPr anchor="t" rtlCol="false" tIns="0" lIns="0" bIns="0" rIns="0">
              <a:spAutoFit/>
            </a:bodyPr>
            <a:lstStyle/>
            <a:p>
              <a:pPr algn="ctr">
                <a:lnSpc>
                  <a:spcPts val="2800"/>
                </a:lnSpc>
              </a:pPr>
              <a:r>
                <a:rPr lang="en-US" sz="2800">
                  <a:solidFill>
                    <a:srgbClr val="F8F2FF"/>
                  </a:solidFill>
                  <a:latin typeface="Pathway Gothic One Bold"/>
                </a:rPr>
                <a:t>REGISTER</a:t>
              </a:r>
            </a:p>
          </p:txBody>
        </p:sp>
      </p:grpSp>
      <p:grpSp>
        <p:nvGrpSpPr>
          <p:cNvPr name="Group 41" id="41"/>
          <p:cNvGrpSpPr/>
          <p:nvPr/>
        </p:nvGrpSpPr>
        <p:grpSpPr>
          <a:xfrm rot="0">
            <a:off x="13931002" y="2597173"/>
            <a:ext cx="2441390" cy="5611081"/>
            <a:chOff x="0" y="0"/>
            <a:chExt cx="26855692" cy="61722803"/>
          </a:xfrm>
        </p:grpSpPr>
        <p:sp>
          <p:nvSpPr>
            <p:cNvPr name="Freeform 42" id="42"/>
            <p:cNvSpPr/>
            <p:nvPr/>
          </p:nvSpPr>
          <p:spPr>
            <a:xfrm>
              <a:off x="72390" y="72390"/>
              <a:ext cx="26710912" cy="61578024"/>
            </a:xfrm>
            <a:custGeom>
              <a:avLst/>
              <a:gdLst/>
              <a:ahLst/>
              <a:cxnLst/>
              <a:rect r="r" b="b" t="t" l="l"/>
              <a:pathLst>
                <a:path h="61578024" w="26710912">
                  <a:moveTo>
                    <a:pt x="0" y="0"/>
                  </a:moveTo>
                  <a:lnTo>
                    <a:pt x="26710912" y="0"/>
                  </a:lnTo>
                  <a:lnTo>
                    <a:pt x="26710912" y="61578024"/>
                  </a:lnTo>
                  <a:lnTo>
                    <a:pt x="0" y="61578024"/>
                  </a:lnTo>
                  <a:lnTo>
                    <a:pt x="0" y="0"/>
                  </a:lnTo>
                  <a:close/>
                </a:path>
              </a:pathLst>
            </a:custGeom>
            <a:solidFill>
              <a:srgbClr val="6C11DF"/>
            </a:solidFill>
          </p:spPr>
        </p:sp>
        <p:sp>
          <p:nvSpPr>
            <p:cNvPr name="Freeform 43" id="43"/>
            <p:cNvSpPr/>
            <p:nvPr/>
          </p:nvSpPr>
          <p:spPr>
            <a:xfrm>
              <a:off x="0" y="0"/>
              <a:ext cx="26855691" cy="61722806"/>
            </a:xfrm>
            <a:custGeom>
              <a:avLst/>
              <a:gdLst/>
              <a:ahLst/>
              <a:cxnLst/>
              <a:rect r="r" b="b" t="t" l="l"/>
              <a:pathLst>
                <a:path h="61722806" w="26855691">
                  <a:moveTo>
                    <a:pt x="26710912" y="61578021"/>
                  </a:moveTo>
                  <a:lnTo>
                    <a:pt x="26855691" y="61578021"/>
                  </a:lnTo>
                  <a:lnTo>
                    <a:pt x="26855691" y="61722806"/>
                  </a:lnTo>
                  <a:lnTo>
                    <a:pt x="26710912" y="61722806"/>
                  </a:lnTo>
                  <a:lnTo>
                    <a:pt x="26710912" y="61578021"/>
                  </a:lnTo>
                  <a:close/>
                  <a:moveTo>
                    <a:pt x="0" y="144780"/>
                  </a:moveTo>
                  <a:lnTo>
                    <a:pt x="144780" y="144780"/>
                  </a:lnTo>
                  <a:lnTo>
                    <a:pt x="144780" y="61578021"/>
                  </a:lnTo>
                  <a:lnTo>
                    <a:pt x="0" y="61578021"/>
                  </a:lnTo>
                  <a:lnTo>
                    <a:pt x="0" y="144780"/>
                  </a:lnTo>
                  <a:close/>
                  <a:moveTo>
                    <a:pt x="0" y="61578021"/>
                  </a:moveTo>
                  <a:lnTo>
                    <a:pt x="144780" y="61578021"/>
                  </a:lnTo>
                  <a:lnTo>
                    <a:pt x="144780" y="61722806"/>
                  </a:lnTo>
                  <a:lnTo>
                    <a:pt x="0" y="61722806"/>
                  </a:lnTo>
                  <a:lnTo>
                    <a:pt x="0" y="61578021"/>
                  </a:lnTo>
                  <a:close/>
                  <a:moveTo>
                    <a:pt x="26710912" y="144780"/>
                  </a:moveTo>
                  <a:lnTo>
                    <a:pt x="26855691" y="144780"/>
                  </a:lnTo>
                  <a:lnTo>
                    <a:pt x="26855691" y="61578021"/>
                  </a:lnTo>
                  <a:lnTo>
                    <a:pt x="26710912" y="61578021"/>
                  </a:lnTo>
                  <a:lnTo>
                    <a:pt x="26710912" y="144780"/>
                  </a:lnTo>
                  <a:close/>
                  <a:moveTo>
                    <a:pt x="144780" y="61578021"/>
                  </a:moveTo>
                  <a:lnTo>
                    <a:pt x="26710912" y="61578021"/>
                  </a:lnTo>
                  <a:lnTo>
                    <a:pt x="26710912" y="61722806"/>
                  </a:lnTo>
                  <a:lnTo>
                    <a:pt x="144780" y="61722806"/>
                  </a:lnTo>
                  <a:lnTo>
                    <a:pt x="144780" y="61578021"/>
                  </a:lnTo>
                  <a:close/>
                  <a:moveTo>
                    <a:pt x="26710912" y="0"/>
                  </a:moveTo>
                  <a:lnTo>
                    <a:pt x="26855691" y="0"/>
                  </a:lnTo>
                  <a:lnTo>
                    <a:pt x="26855691" y="144780"/>
                  </a:lnTo>
                  <a:lnTo>
                    <a:pt x="26710912" y="144780"/>
                  </a:lnTo>
                  <a:lnTo>
                    <a:pt x="26710912" y="0"/>
                  </a:lnTo>
                  <a:close/>
                  <a:moveTo>
                    <a:pt x="0" y="0"/>
                  </a:moveTo>
                  <a:lnTo>
                    <a:pt x="144780" y="0"/>
                  </a:lnTo>
                  <a:lnTo>
                    <a:pt x="144780" y="144780"/>
                  </a:lnTo>
                  <a:lnTo>
                    <a:pt x="0" y="144780"/>
                  </a:lnTo>
                  <a:lnTo>
                    <a:pt x="0" y="0"/>
                  </a:lnTo>
                  <a:close/>
                  <a:moveTo>
                    <a:pt x="144780" y="0"/>
                  </a:moveTo>
                  <a:lnTo>
                    <a:pt x="26710912" y="0"/>
                  </a:lnTo>
                  <a:lnTo>
                    <a:pt x="26710912" y="144780"/>
                  </a:lnTo>
                  <a:lnTo>
                    <a:pt x="144780" y="144780"/>
                  </a:lnTo>
                  <a:lnTo>
                    <a:pt x="144780" y="0"/>
                  </a:lnTo>
                  <a:close/>
                </a:path>
              </a:pathLst>
            </a:custGeom>
            <a:solidFill>
              <a:srgbClr val="6C11DF"/>
            </a:solidFill>
          </p:spPr>
        </p:sp>
      </p:grpSp>
      <p:grpSp>
        <p:nvGrpSpPr>
          <p:cNvPr name="Group 44" id="44"/>
          <p:cNvGrpSpPr/>
          <p:nvPr/>
        </p:nvGrpSpPr>
        <p:grpSpPr>
          <a:xfrm rot="0">
            <a:off x="14183255" y="2984331"/>
            <a:ext cx="1936883" cy="4777898"/>
            <a:chOff x="0" y="0"/>
            <a:chExt cx="2582511" cy="6370530"/>
          </a:xfrm>
        </p:grpSpPr>
        <p:sp>
          <p:nvSpPr>
            <p:cNvPr name="TextBox 45" id="45"/>
            <p:cNvSpPr txBox="true"/>
            <p:nvPr/>
          </p:nvSpPr>
          <p:spPr>
            <a:xfrm rot="0">
              <a:off x="0" y="1415625"/>
              <a:ext cx="2582511" cy="4954905"/>
            </a:xfrm>
            <a:prstGeom prst="rect">
              <a:avLst/>
            </a:prstGeom>
          </p:spPr>
          <p:txBody>
            <a:bodyPr anchor="t" rtlCol="false" tIns="0" lIns="0" bIns="0" rIns="0">
              <a:spAutoFit/>
            </a:bodyPr>
            <a:lstStyle/>
            <a:p>
              <a:pPr>
                <a:lnSpc>
                  <a:spcPts val="2940"/>
                </a:lnSpc>
              </a:pPr>
              <a:r>
                <a:rPr lang="en-US" sz="2099">
                  <a:solidFill>
                    <a:srgbClr val="F8F2FF"/>
                  </a:solidFill>
                  <a:latin typeface="Glacial Indifference"/>
                </a:rPr>
                <a:t>Once</a:t>
              </a:r>
              <a:r>
                <a:rPr lang="en-US" sz="2099">
                  <a:solidFill>
                    <a:srgbClr val="F8F2FF"/>
                  </a:solidFill>
                  <a:latin typeface="Glacial Indifference Bold"/>
                </a:rPr>
                <a:t> </a:t>
              </a:r>
              <a:r>
                <a:rPr lang="en-US" sz="2099">
                  <a:solidFill>
                    <a:srgbClr val="F8F2FF"/>
                  </a:solidFill>
                  <a:latin typeface="Glacial Indifference"/>
                </a:rPr>
                <a:t>your loan request is approved, you are provided with lender details and loan is automatically</a:t>
              </a:r>
            </a:p>
            <a:p>
              <a:pPr>
                <a:lnSpc>
                  <a:spcPts val="2939"/>
                </a:lnSpc>
                <a:spcBef>
                  <a:spcPct val="0"/>
                </a:spcBef>
              </a:pPr>
              <a:r>
                <a:rPr lang="en-US" sz="1200">
                  <a:solidFill>
                    <a:srgbClr val="F8F2FF"/>
                  </a:solidFill>
                  <a:latin typeface="Arimo"/>
                </a:rPr>
                <a:t>deposited into your bank account.</a:t>
              </a:r>
            </a:p>
          </p:txBody>
        </p:sp>
        <p:sp>
          <p:nvSpPr>
            <p:cNvPr name="TextBox 46" id="46"/>
            <p:cNvSpPr txBox="true"/>
            <p:nvPr/>
          </p:nvSpPr>
          <p:spPr>
            <a:xfrm rot="0">
              <a:off x="0" y="38100"/>
              <a:ext cx="2582511" cy="1004900"/>
            </a:xfrm>
            <a:prstGeom prst="rect">
              <a:avLst/>
            </a:prstGeom>
          </p:spPr>
          <p:txBody>
            <a:bodyPr anchor="t" rtlCol="false" tIns="0" lIns="0" bIns="0" rIns="0">
              <a:spAutoFit/>
            </a:bodyPr>
            <a:lstStyle/>
            <a:p>
              <a:pPr>
                <a:lnSpc>
                  <a:spcPts val="2800"/>
                </a:lnSpc>
              </a:pPr>
              <a:r>
                <a:rPr lang="en-US" sz="2800">
                  <a:solidFill>
                    <a:srgbClr val="F8F2FF"/>
                  </a:solidFill>
                  <a:latin typeface="Pathway Gothic One Bold"/>
                </a:rPr>
                <a:t>LOAN REQUEST ACCEPTED</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0" y="0"/>
            <a:ext cx="19232897" cy="10818505"/>
          </a:xfrm>
          <a:prstGeom prst="rect">
            <a:avLst/>
          </a:prstGeom>
        </p:spPr>
      </p:pic>
      <p:pic>
        <p:nvPicPr>
          <p:cNvPr name="Picture 3" id="3"/>
          <p:cNvPicPr>
            <a:picLocks noChangeAspect="true"/>
          </p:cNvPicPr>
          <p:nvPr/>
        </p:nvPicPr>
        <p:blipFill>
          <a:blip r:embed="rId3"/>
          <a:srcRect l="0" t="0" r="7006" b="0"/>
          <a:stretch>
            <a:fillRect/>
          </a:stretch>
        </p:blipFill>
        <p:spPr>
          <a:xfrm flipH="false" flipV="false" rot="6682741">
            <a:off x="-1636803" y="2722104"/>
            <a:ext cx="7698066" cy="9583902"/>
          </a:xfrm>
          <a:prstGeom prst="rect">
            <a:avLst/>
          </a:prstGeom>
        </p:spPr>
      </p:pic>
      <p:grpSp>
        <p:nvGrpSpPr>
          <p:cNvPr name="Group 4" id="4"/>
          <p:cNvGrpSpPr/>
          <p:nvPr/>
        </p:nvGrpSpPr>
        <p:grpSpPr>
          <a:xfrm rot="0">
            <a:off x="9798122" y="7840786"/>
            <a:ext cx="4792762" cy="1263630"/>
            <a:chOff x="0" y="0"/>
            <a:chExt cx="6390350" cy="1684840"/>
          </a:xfrm>
        </p:grpSpPr>
        <p:sp>
          <p:nvSpPr>
            <p:cNvPr name="TextBox 5" id="5"/>
            <p:cNvSpPr txBox="true"/>
            <p:nvPr/>
          </p:nvSpPr>
          <p:spPr>
            <a:xfrm rot="0">
              <a:off x="0" y="-57150"/>
              <a:ext cx="6390350" cy="666860"/>
            </a:xfrm>
            <a:prstGeom prst="rect">
              <a:avLst/>
            </a:prstGeom>
          </p:spPr>
          <p:txBody>
            <a:bodyPr anchor="t" rtlCol="false" tIns="0" lIns="0" bIns="0" rIns="0">
              <a:spAutoFit/>
            </a:bodyPr>
            <a:lstStyle/>
            <a:p>
              <a:pPr>
                <a:lnSpc>
                  <a:spcPts val="4199"/>
                </a:lnSpc>
                <a:spcBef>
                  <a:spcPct val="0"/>
                </a:spcBef>
              </a:pPr>
            </a:p>
          </p:txBody>
        </p:sp>
        <p:sp>
          <p:nvSpPr>
            <p:cNvPr name="TextBox 6" id="6"/>
            <p:cNvSpPr txBox="true"/>
            <p:nvPr/>
          </p:nvSpPr>
          <p:spPr>
            <a:xfrm rot="0">
              <a:off x="0" y="1149517"/>
              <a:ext cx="6390350" cy="535323"/>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Libre Franklin Light"/>
                </a:rPr>
                <a:t>.</a:t>
              </a:r>
            </a:p>
          </p:txBody>
        </p:sp>
      </p:grpSp>
      <p:pic>
        <p:nvPicPr>
          <p:cNvPr name="Picture 7" id="7"/>
          <p:cNvPicPr>
            <a:picLocks noChangeAspect="true"/>
          </p:cNvPicPr>
          <p:nvPr/>
        </p:nvPicPr>
        <p:blipFill>
          <a:blip r:embed="rId4"/>
          <a:srcRect l="0" t="0" r="0" b="0"/>
          <a:stretch>
            <a:fillRect/>
          </a:stretch>
        </p:blipFill>
        <p:spPr>
          <a:xfrm flipH="false" flipV="false" rot="-9694126">
            <a:off x="4639736" y="6566430"/>
            <a:ext cx="1775929" cy="1698232"/>
          </a:xfrm>
          <a:prstGeom prst="rect">
            <a:avLst/>
          </a:prstGeom>
        </p:spPr>
      </p:pic>
      <p:sp>
        <p:nvSpPr>
          <p:cNvPr name="AutoShape 8" id="8"/>
          <p:cNvSpPr/>
          <p:nvPr/>
        </p:nvSpPr>
        <p:spPr>
          <a:xfrm rot="0">
            <a:off x="1232116" y="1044747"/>
            <a:ext cx="38100" cy="8229600"/>
          </a:xfrm>
          <a:prstGeom prst="rect">
            <a:avLst/>
          </a:prstGeom>
          <a:solidFill>
            <a:srgbClr val="FFFFFF"/>
          </a:solidFill>
        </p:spPr>
      </p:sp>
      <p:grpSp>
        <p:nvGrpSpPr>
          <p:cNvPr name="Group 9" id="9"/>
          <p:cNvGrpSpPr>
            <a:grpSpLocks noChangeAspect="true"/>
          </p:cNvGrpSpPr>
          <p:nvPr/>
        </p:nvGrpSpPr>
        <p:grpSpPr>
          <a:xfrm rot="0">
            <a:off x="1066800" y="4440828"/>
            <a:ext cx="406832" cy="406832"/>
            <a:chOff x="6705600" y="1371600"/>
            <a:chExt cx="10972800" cy="10972800"/>
          </a:xfrm>
        </p:grpSpPr>
        <p:sp>
          <p:nvSpPr>
            <p:cNvPr name="Freeform 10" id="10"/>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32B7CB"/>
            </a:solidFill>
          </p:spPr>
        </p:sp>
      </p:grpSp>
      <p:grpSp>
        <p:nvGrpSpPr>
          <p:cNvPr name="Group 11" id="11"/>
          <p:cNvGrpSpPr>
            <a:grpSpLocks noChangeAspect="true"/>
          </p:cNvGrpSpPr>
          <p:nvPr/>
        </p:nvGrpSpPr>
        <p:grpSpPr>
          <a:xfrm rot="0">
            <a:off x="1066800" y="5830090"/>
            <a:ext cx="406832" cy="406832"/>
            <a:chOff x="6705600" y="1371600"/>
            <a:chExt cx="10972800" cy="10972800"/>
          </a:xfrm>
        </p:grpSpPr>
        <p:sp>
          <p:nvSpPr>
            <p:cNvPr name="Freeform 12" id="12"/>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D85FD"/>
            </a:solidFill>
          </p:spPr>
        </p:sp>
      </p:grpSp>
      <p:grpSp>
        <p:nvGrpSpPr>
          <p:cNvPr name="Group 13" id="13"/>
          <p:cNvGrpSpPr>
            <a:grpSpLocks noChangeAspect="true"/>
          </p:cNvGrpSpPr>
          <p:nvPr/>
        </p:nvGrpSpPr>
        <p:grpSpPr>
          <a:xfrm rot="0">
            <a:off x="1066800" y="7107223"/>
            <a:ext cx="406832" cy="406832"/>
            <a:chOff x="6705600" y="1371600"/>
            <a:chExt cx="10972800" cy="10972800"/>
          </a:xfrm>
        </p:grpSpPr>
        <p:sp>
          <p:nvSpPr>
            <p:cNvPr name="Freeform 14" id="14"/>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32B7CB"/>
            </a:solidFill>
          </p:spPr>
        </p:sp>
      </p:grpSp>
      <p:grpSp>
        <p:nvGrpSpPr>
          <p:cNvPr name="Group 15" id="15"/>
          <p:cNvGrpSpPr>
            <a:grpSpLocks noChangeAspect="true"/>
          </p:cNvGrpSpPr>
          <p:nvPr/>
        </p:nvGrpSpPr>
        <p:grpSpPr>
          <a:xfrm rot="0">
            <a:off x="1066800" y="8316521"/>
            <a:ext cx="406832" cy="406832"/>
            <a:chOff x="6705600" y="1371600"/>
            <a:chExt cx="10972800" cy="10972800"/>
          </a:xfrm>
        </p:grpSpPr>
        <p:sp>
          <p:nvSpPr>
            <p:cNvPr name="Freeform 16" id="16"/>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D85FD"/>
            </a:solidFill>
          </p:spPr>
        </p:sp>
      </p:grpSp>
      <p:sp>
        <p:nvSpPr>
          <p:cNvPr name="TextBox 17" id="17"/>
          <p:cNvSpPr txBox="true"/>
          <p:nvPr/>
        </p:nvSpPr>
        <p:spPr>
          <a:xfrm rot="0">
            <a:off x="2000735" y="4383678"/>
            <a:ext cx="5155177" cy="506732"/>
          </a:xfrm>
          <a:prstGeom prst="rect">
            <a:avLst/>
          </a:prstGeom>
        </p:spPr>
        <p:txBody>
          <a:bodyPr anchor="t" rtlCol="false" tIns="0" lIns="0" bIns="0" rIns="0">
            <a:spAutoFit/>
          </a:bodyPr>
          <a:lstStyle/>
          <a:p>
            <a:pPr>
              <a:lnSpc>
                <a:spcPts val="4199"/>
              </a:lnSpc>
              <a:spcBef>
                <a:spcPct val="0"/>
              </a:spcBef>
            </a:pPr>
            <a:r>
              <a:rPr lang="en-US" sz="2999">
                <a:solidFill>
                  <a:srgbClr val="FFFFFF"/>
                </a:solidFill>
                <a:latin typeface="Glacial Indifference Bold"/>
              </a:rPr>
              <a:t>REGISTER WITH KYC NUMBER</a:t>
            </a:r>
          </a:p>
        </p:txBody>
      </p:sp>
      <p:sp>
        <p:nvSpPr>
          <p:cNvPr name="TextBox 18" id="18"/>
          <p:cNvSpPr txBox="true"/>
          <p:nvPr/>
        </p:nvSpPr>
        <p:spPr>
          <a:xfrm rot="0">
            <a:off x="2000735" y="8263222"/>
            <a:ext cx="4792762" cy="506732"/>
          </a:xfrm>
          <a:prstGeom prst="rect">
            <a:avLst/>
          </a:prstGeom>
        </p:spPr>
        <p:txBody>
          <a:bodyPr anchor="t" rtlCol="false" tIns="0" lIns="0" bIns="0" rIns="0">
            <a:spAutoFit/>
          </a:bodyPr>
          <a:lstStyle/>
          <a:p>
            <a:pPr>
              <a:lnSpc>
                <a:spcPts val="4199"/>
              </a:lnSpc>
              <a:spcBef>
                <a:spcPct val="0"/>
              </a:spcBef>
            </a:pPr>
            <a:r>
              <a:rPr lang="en-US" sz="2999">
                <a:solidFill>
                  <a:srgbClr val="FFFFFF"/>
                </a:solidFill>
                <a:latin typeface="Glacial Indifference Bold"/>
              </a:rPr>
              <a:t>TRANSFER AMOUNT</a:t>
            </a:r>
          </a:p>
        </p:txBody>
      </p:sp>
      <p:sp>
        <p:nvSpPr>
          <p:cNvPr name="TextBox 19" id="19"/>
          <p:cNvSpPr txBox="true"/>
          <p:nvPr/>
        </p:nvSpPr>
        <p:spPr>
          <a:xfrm rot="0">
            <a:off x="2020442" y="7007323"/>
            <a:ext cx="4792762" cy="506732"/>
          </a:xfrm>
          <a:prstGeom prst="rect">
            <a:avLst/>
          </a:prstGeom>
        </p:spPr>
        <p:txBody>
          <a:bodyPr anchor="t" rtlCol="false" tIns="0" lIns="0" bIns="0" rIns="0">
            <a:spAutoFit/>
          </a:bodyPr>
          <a:lstStyle/>
          <a:p>
            <a:pPr>
              <a:lnSpc>
                <a:spcPts val="4199"/>
              </a:lnSpc>
              <a:spcBef>
                <a:spcPct val="0"/>
              </a:spcBef>
            </a:pPr>
            <a:r>
              <a:rPr lang="en-US" sz="2999">
                <a:solidFill>
                  <a:srgbClr val="FFFFFF"/>
                </a:solidFill>
                <a:latin typeface="Glacial Indifference Bold"/>
              </a:rPr>
              <a:t>CHECK INTEREST RATES</a:t>
            </a:r>
          </a:p>
        </p:txBody>
      </p:sp>
      <p:sp>
        <p:nvSpPr>
          <p:cNvPr name="TextBox 20" id="20"/>
          <p:cNvSpPr txBox="true"/>
          <p:nvPr/>
        </p:nvSpPr>
        <p:spPr>
          <a:xfrm rot="0">
            <a:off x="2020442" y="5730190"/>
            <a:ext cx="4792762" cy="506732"/>
          </a:xfrm>
          <a:prstGeom prst="rect">
            <a:avLst/>
          </a:prstGeom>
        </p:spPr>
        <p:txBody>
          <a:bodyPr anchor="t" rtlCol="false" tIns="0" lIns="0" bIns="0" rIns="0">
            <a:spAutoFit/>
          </a:bodyPr>
          <a:lstStyle/>
          <a:p>
            <a:pPr>
              <a:lnSpc>
                <a:spcPts val="4199"/>
              </a:lnSpc>
              <a:spcBef>
                <a:spcPct val="0"/>
              </a:spcBef>
            </a:pPr>
            <a:r>
              <a:rPr lang="en-US" sz="2999">
                <a:solidFill>
                  <a:srgbClr val="FFFFFF"/>
                </a:solidFill>
                <a:latin typeface="Glacial Indifference Bold"/>
              </a:rPr>
              <a:t>FIND LOAN TICKETS</a:t>
            </a:r>
          </a:p>
        </p:txBody>
      </p:sp>
      <p:pic>
        <p:nvPicPr>
          <p:cNvPr name="Picture 21" id="21"/>
          <p:cNvPicPr>
            <a:picLocks noChangeAspect="true"/>
          </p:cNvPicPr>
          <p:nvPr/>
        </p:nvPicPr>
        <p:blipFill>
          <a:blip r:embed="rId4"/>
          <a:srcRect l="0" t="0" r="0" b="0"/>
          <a:stretch>
            <a:fillRect/>
          </a:stretch>
        </p:blipFill>
        <p:spPr>
          <a:xfrm flipH="false" flipV="false" rot="0">
            <a:off x="12741932" y="-1898354"/>
            <a:ext cx="7478356" cy="7151178"/>
          </a:xfrm>
          <a:prstGeom prst="rect">
            <a:avLst/>
          </a:prstGeom>
        </p:spPr>
      </p:pic>
      <p:sp>
        <p:nvSpPr>
          <p:cNvPr name="AutoShape 22" id="22"/>
          <p:cNvSpPr/>
          <p:nvPr/>
        </p:nvSpPr>
        <p:spPr>
          <a:xfrm rot="-5400000">
            <a:off x="13807360" y="-1479389"/>
            <a:ext cx="37552" cy="5091283"/>
          </a:xfrm>
          <a:prstGeom prst="rect">
            <a:avLst/>
          </a:prstGeom>
          <a:solidFill>
            <a:srgbClr val="FFFFFF"/>
          </a:solidFill>
        </p:spPr>
      </p:sp>
      <p:sp>
        <p:nvSpPr>
          <p:cNvPr name="TextBox 23" id="23"/>
          <p:cNvSpPr txBox="true"/>
          <p:nvPr/>
        </p:nvSpPr>
        <p:spPr>
          <a:xfrm rot="0">
            <a:off x="15428825" y="8519937"/>
            <a:ext cx="1885905" cy="1034067"/>
          </a:xfrm>
          <a:prstGeom prst="rect">
            <a:avLst/>
          </a:prstGeom>
        </p:spPr>
        <p:txBody>
          <a:bodyPr anchor="t" rtlCol="false" tIns="0" lIns="0" bIns="0" rIns="0">
            <a:spAutoFit/>
          </a:bodyPr>
          <a:lstStyle/>
          <a:p>
            <a:pPr algn="r" marL="0" indent="0" lvl="0">
              <a:lnSpc>
                <a:spcPts val="8115"/>
              </a:lnSpc>
              <a:spcBef>
                <a:spcPct val="0"/>
              </a:spcBef>
            </a:pPr>
            <a:r>
              <a:rPr lang="en-US" sz="6877">
                <a:solidFill>
                  <a:srgbClr val="F4F4F4">
                    <a:alpha val="60000"/>
                  </a:srgbClr>
                </a:solidFill>
                <a:latin typeface="HK Grotesk Bold"/>
              </a:rPr>
              <a:t>15</a:t>
            </a:r>
          </a:p>
        </p:txBody>
      </p:sp>
      <p:grpSp>
        <p:nvGrpSpPr>
          <p:cNvPr name="Group 24" id="24"/>
          <p:cNvGrpSpPr/>
          <p:nvPr/>
        </p:nvGrpSpPr>
        <p:grpSpPr>
          <a:xfrm rot="0">
            <a:off x="15101302" y="8586068"/>
            <a:ext cx="988755" cy="274570"/>
            <a:chOff x="0" y="0"/>
            <a:chExt cx="1318339" cy="366093"/>
          </a:xfrm>
        </p:grpSpPr>
        <p:grpSp>
          <p:nvGrpSpPr>
            <p:cNvPr name="Group 25" id="25"/>
            <p:cNvGrpSpPr>
              <a:grpSpLocks noChangeAspect="true"/>
            </p:cNvGrpSpPr>
            <p:nvPr/>
          </p:nvGrpSpPr>
          <p:grpSpPr>
            <a:xfrm rot="-5400000">
              <a:off x="-59972" y="59972"/>
              <a:ext cx="366093" cy="246150"/>
              <a:chOff x="0" y="0"/>
              <a:chExt cx="1930400" cy="1297940"/>
            </a:xfrm>
          </p:grpSpPr>
          <p:sp>
            <p:nvSpPr>
              <p:cNvPr name="Freeform 26" id="26"/>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27" id="27"/>
            <p:cNvGrpSpPr>
              <a:grpSpLocks noChangeAspect="true"/>
            </p:cNvGrpSpPr>
            <p:nvPr/>
          </p:nvGrpSpPr>
          <p:grpSpPr>
            <a:xfrm rot="-5400000">
              <a:off x="476123" y="59972"/>
              <a:ext cx="366093" cy="246150"/>
              <a:chOff x="0" y="0"/>
              <a:chExt cx="1930400" cy="1297940"/>
            </a:xfrm>
          </p:grpSpPr>
          <p:sp>
            <p:nvSpPr>
              <p:cNvPr name="Freeform 28" id="28"/>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29" id="29"/>
            <p:cNvGrpSpPr>
              <a:grpSpLocks noChangeAspect="true"/>
            </p:cNvGrpSpPr>
            <p:nvPr/>
          </p:nvGrpSpPr>
          <p:grpSpPr>
            <a:xfrm rot="-5400000">
              <a:off x="1012218" y="59972"/>
              <a:ext cx="366093" cy="246150"/>
              <a:chOff x="0" y="0"/>
              <a:chExt cx="1930400" cy="1297940"/>
            </a:xfrm>
          </p:grpSpPr>
          <p:sp>
            <p:nvSpPr>
              <p:cNvPr name="Freeform 30" id="30"/>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AutoShape 31" id="31"/>
          <p:cNvSpPr/>
          <p:nvPr/>
        </p:nvSpPr>
        <p:spPr>
          <a:xfrm rot="0">
            <a:off x="16811577" y="1066252"/>
            <a:ext cx="22075" cy="1970267"/>
          </a:xfrm>
          <a:prstGeom prst="rect">
            <a:avLst/>
          </a:prstGeom>
          <a:solidFill>
            <a:srgbClr val="FFFFFF"/>
          </a:solidFill>
        </p:spPr>
      </p:sp>
      <p:sp>
        <p:nvSpPr>
          <p:cNvPr name="TextBox 32" id="32"/>
          <p:cNvSpPr txBox="true"/>
          <p:nvPr/>
        </p:nvSpPr>
        <p:spPr>
          <a:xfrm rot="0">
            <a:off x="10591899" y="8989634"/>
            <a:ext cx="5498157"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make money work for you</a:t>
            </a:r>
          </a:p>
        </p:txBody>
      </p:sp>
      <p:sp>
        <p:nvSpPr>
          <p:cNvPr name="TextBox 33" id="33"/>
          <p:cNvSpPr txBox="true"/>
          <p:nvPr/>
        </p:nvSpPr>
        <p:spPr>
          <a:xfrm rot="5400000">
            <a:off x="15081104" y="2938223"/>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
        <p:nvSpPr>
          <p:cNvPr name="TextBox 34" id="34"/>
          <p:cNvSpPr txBox="true"/>
          <p:nvPr/>
        </p:nvSpPr>
        <p:spPr>
          <a:xfrm rot="0">
            <a:off x="6079880" y="1579694"/>
            <a:ext cx="10401230" cy="2190750"/>
          </a:xfrm>
          <a:prstGeom prst="rect">
            <a:avLst/>
          </a:prstGeom>
        </p:spPr>
        <p:txBody>
          <a:bodyPr anchor="t" rtlCol="false" tIns="0" lIns="0" bIns="0" rIns="0">
            <a:spAutoFit/>
          </a:bodyPr>
          <a:lstStyle/>
          <a:p>
            <a:pPr algn="r">
              <a:lnSpc>
                <a:spcPts val="8640"/>
              </a:lnSpc>
            </a:pPr>
            <a:r>
              <a:rPr lang="en-US" sz="7200">
                <a:solidFill>
                  <a:srgbClr val="FFFFFF"/>
                </a:solidFill>
                <a:latin typeface="Libre Franklin Bold"/>
              </a:rPr>
              <a:t>Make Your Money</a:t>
            </a:r>
          </a:p>
          <a:p>
            <a:pPr algn="r">
              <a:lnSpc>
                <a:spcPts val="8640"/>
              </a:lnSpc>
            </a:pPr>
            <a:r>
              <a:rPr lang="en-US" sz="7200">
                <a:solidFill>
                  <a:srgbClr val="FFFFFF"/>
                </a:solidFill>
                <a:latin typeface="Libre Franklin Bold"/>
              </a:rPr>
              <a:t>Work For You</a:t>
            </a:r>
          </a:p>
        </p:txBody>
      </p:sp>
      <p:sp>
        <p:nvSpPr>
          <p:cNvPr name="TextBox 35" id="35"/>
          <p:cNvSpPr txBox="true"/>
          <p:nvPr/>
        </p:nvSpPr>
        <p:spPr>
          <a:xfrm rot="0">
            <a:off x="9004964" y="4174985"/>
            <a:ext cx="7366814" cy="2061937"/>
          </a:xfrm>
          <a:prstGeom prst="rect">
            <a:avLst/>
          </a:prstGeom>
        </p:spPr>
        <p:txBody>
          <a:bodyPr anchor="t" rtlCol="false" tIns="0" lIns="0" bIns="0" rIns="0">
            <a:spAutoFit/>
          </a:bodyPr>
          <a:lstStyle/>
          <a:p>
            <a:pPr algn="r">
              <a:lnSpc>
                <a:spcPts val="3310"/>
              </a:lnSpc>
              <a:spcBef>
                <a:spcPct val="0"/>
              </a:spcBef>
            </a:pPr>
            <a:r>
              <a:rPr lang="en-US" sz="2364">
                <a:solidFill>
                  <a:srgbClr val="FFFFFF"/>
                </a:solidFill>
                <a:latin typeface="Glacial Indifference"/>
              </a:rPr>
              <a:t>If you are someone who is looking to make a quick buck over the stagnant cash you have with you, then this is for you. We are providing you an opportunity to be part of a social cause,which enables millions of unemployed in India to start their own business with the money you lend. </a:t>
            </a:r>
          </a:p>
        </p:txBody>
      </p:sp>
      <p:grpSp>
        <p:nvGrpSpPr>
          <p:cNvPr name="Group 36" id="36"/>
          <p:cNvGrpSpPr/>
          <p:nvPr/>
        </p:nvGrpSpPr>
        <p:grpSpPr>
          <a:xfrm rot="0">
            <a:off x="-3350804" y="1387630"/>
            <a:ext cx="13942703" cy="1648889"/>
            <a:chOff x="0" y="0"/>
            <a:chExt cx="18590271" cy="2198519"/>
          </a:xfrm>
        </p:grpSpPr>
        <p:sp>
          <p:nvSpPr>
            <p:cNvPr name="TextBox 37" id="37"/>
            <p:cNvSpPr txBox="true"/>
            <p:nvPr/>
          </p:nvSpPr>
          <p:spPr>
            <a:xfrm rot="0">
              <a:off x="0" y="1016572"/>
              <a:ext cx="18590271" cy="1181947"/>
            </a:xfrm>
            <a:prstGeom prst="rect">
              <a:avLst/>
            </a:prstGeom>
          </p:spPr>
          <p:txBody>
            <a:bodyPr anchor="t" rtlCol="false" tIns="0" lIns="0" bIns="0" rIns="0">
              <a:spAutoFit/>
            </a:bodyPr>
            <a:lstStyle/>
            <a:p>
              <a:pPr algn="ctr">
                <a:lnSpc>
                  <a:spcPts val="6400"/>
                </a:lnSpc>
              </a:pPr>
              <a:r>
                <a:rPr lang="en-US" sz="6400">
                  <a:solidFill>
                    <a:srgbClr val="FFFFFF"/>
                  </a:solidFill>
                  <a:latin typeface="Libre Franklin Black Bold"/>
                </a:rPr>
                <a:t>FOLLOW</a:t>
              </a:r>
            </a:p>
          </p:txBody>
        </p:sp>
        <p:sp>
          <p:nvSpPr>
            <p:cNvPr name="TextBox 38" id="38"/>
            <p:cNvSpPr txBox="true"/>
            <p:nvPr/>
          </p:nvSpPr>
          <p:spPr>
            <a:xfrm rot="0">
              <a:off x="295586" y="85725"/>
              <a:ext cx="17999099" cy="889635"/>
            </a:xfrm>
            <a:prstGeom prst="rect">
              <a:avLst/>
            </a:prstGeom>
          </p:spPr>
          <p:txBody>
            <a:bodyPr anchor="t" rtlCol="false" tIns="0" lIns="0" bIns="0" rIns="0">
              <a:spAutoFit/>
            </a:bodyPr>
            <a:lstStyle/>
            <a:p>
              <a:pPr algn="ctr">
                <a:lnSpc>
                  <a:spcPts val="4800"/>
                </a:lnSpc>
              </a:pPr>
              <a:r>
                <a:rPr lang="en-US" sz="4800">
                  <a:solidFill>
                    <a:srgbClr val="FFFFFF"/>
                  </a:solidFill>
                  <a:latin typeface="Libre Franklin Black Bold"/>
                </a:rPr>
                <a:t>STEPS TO</a:t>
              </a:r>
            </a:p>
          </p:txBody>
        </p:sp>
      </p:grpSp>
      <p:grpSp>
        <p:nvGrpSpPr>
          <p:cNvPr name="Group 39" id="39"/>
          <p:cNvGrpSpPr>
            <a:grpSpLocks noChangeAspect="true"/>
          </p:cNvGrpSpPr>
          <p:nvPr/>
        </p:nvGrpSpPr>
        <p:grpSpPr>
          <a:xfrm rot="0">
            <a:off x="1066800" y="1473819"/>
            <a:ext cx="406832" cy="406832"/>
            <a:chOff x="6705600" y="1371600"/>
            <a:chExt cx="10972800" cy="10972800"/>
          </a:xfrm>
        </p:grpSpPr>
        <p:sp>
          <p:nvSpPr>
            <p:cNvPr name="Freeform 40" id="40"/>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32B7CB"/>
            </a:solid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0" y="0"/>
            <a:ext cx="19232897" cy="1081850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4151638">
            <a:off x="7646741" y="-5203664"/>
            <a:ext cx="8278095" cy="9583902"/>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7264719" y="5159547"/>
            <a:ext cx="1495730" cy="1417204"/>
          </a:xfrm>
          <a:prstGeom prst="rect">
            <a:avLst/>
          </a:prstGeom>
        </p:spPr>
      </p:pic>
      <p:sp>
        <p:nvSpPr>
          <p:cNvPr name="AutoShape 5" id="5"/>
          <p:cNvSpPr/>
          <p:nvPr/>
        </p:nvSpPr>
        <p:spPr>
          <a:xfrm rot="-5400000">
            <a:off x="3652720" y="-1460613"/>
            <a:ext cx="37552" cy="5091283"/>
          </a:xfrm>
          <a:prstGeom prst="rect">
            <a:avLst/>
          </a:prstGeom>
          <a:solidFill>
            <a:srgbClr val="FFFFFF"/>
          </a:solidFill>
        </p:spPr>
      </p:sp>
      <p:sp>
        <p:nvSpPr>
          <p:cNvPr name="TextBox 6" id="6"/>
          <p:cNvSpPr txBox="true"/>
          <p:nvPr/>
        </p:nvSpPr>
        <p:spPr>
          <a:xfrm rot="0">
            <a:off x="1209907" y="8741267"/>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16</a:t>
            </a:r>
          </a:p>
        </p:txBody>
      </p:sp>
      <p:grpSp>
        <p:nvGrpSpPr>
          <p:cNvPr name="Group 7" id="7"/>
          <p:cNvGrpSpPr/>
          <p:nvPr/>
        </p:nvGrpSpPr>
        <p:grpSpPr>
          <a:xfrm rot="0">
            <a:off x="2401223" y="8909027"/>
            <a:ext cx="988755" cy="274570"/>
            <a:chOff x="0" y="0"/>
            <a:chExt cx="1318339" cy="366093"/>
          </a:xfrm>
        </p:grpSpPr>
        <p:grpSp>
          <p:nvGrpSpPr>
            <p:cNvPr name="Group 8" id="8"/>
            <p:cNvGrpSpPr>
              <a:grpSpLocks noChangeAspect="true"/>
            </p:cNvGrpSpPr>
            <p:nvPr/>
          </p:nvGrpSpPr>
          <p:grpSpPr>
            <a:xfrm rot="-5400000">
              <a:off x="-59972" y="59972"/>
              <a:ext cx="366093" cy="246150"/>
              <a:chOff x="0" y="0"/>
              <a:chExt cx="1930400" cy="1297940"/>
            </a:xfrm>
          </p:grpSpPr>
          <p:sp>
            <p:nvSpPr>
              <p:cNvPr name="Freeform 9" id="9"/>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0" id="10"/>
            <p:cNvGrpSpPr>
              <a:grpSpLocks noChangeAspect="true"/>
            </p:cNvGrpSpPr>
            <p:nvPr/>
          </p:nvGrpSpPr>
          <p:grpSpPr>
            <a:xfrm rot="-5400000">
              <a:off x="476123" y="59972"/>
              <a:ext cx="366093" cy="246150"/>
              <a:chOff x="0" y="0"/>
              <a:chExt cx="1930400" cy="1297940"/>
            </a:xfrm>
          </p:grpSpPr>
          <p:sp>
            <p:nvSpPr>
              <p:cNvPr name="Freeform 11" id="11"/>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2" id="12"/>
            <p:cNvGrpSpPr>
              <a:grpSpLocks noChangeAspect="true"/>
            </p:cNvGrpSpPr>
            <p:nvPr/>
          </p:nvGrpSpPr>
          <p:grpSpPr>
            <a:xfrm rot="-5400000">
              <a:off x="1012218" y="59972"/>
              <a:ext cx="366093" cy="246150"/>
              <a:chOff x="0" y="0"/>
              <a:chExt cx="1930400" cy="1297940"/>
            </a:xfrm>
          </p:grpSpPr>
          <p:sp>
            <p:nvSpPr>
              <p:cNvPr name="Freeform 13" id="13"/>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AutoShape 14" id="14"/>
          <p:cNvSpPr/>
          <p:nvPr/>
        </p:nvSpPr>
        <p:spPr>
          <a:xfrm rot="0">
            <a:off x="16811577" y="1066252"/>
            <a:ext cx="22075" cy="1970267"/>
          </a:xfrm>
          <a:prstGeom prst="rect">
            <a:avLst/>
          </a:prstGeom>
          <a:solidFill>
            <a:srgbClr val="FFFFFF"/>
          </a:solidFill>
        </p:spPr>
      </p:sp>
      <p:sp>
        <p:nvSpPr>
          <p:cNvPr name="TextBox 15" id="15"/>
          <p:cNvSpPr txBox="true"/>
          <p:nvPr/>
        </p:nvSpPr>
        <p:spPr>
          <a:xfrm rot="0">
            <a:off x="2401223" y="9356233"/>
            <a:ext cx="3106638"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user interface</a:t>
            </a:r>
          </a:p>
        </p:txBody>
      </p:sp>
      <p:sp>
        <p:nvSpPr>
          <p:cNvPr name="TextBox 16" id="16"/>
          <p:cNvSpPr txBox="true"/>
          <p:nvPr/>
        </p:nvSpPr>
        <p:spPr>
          <a:xfrm rot="5400000">
            <a:off x="15081104" y="2938223"/>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
        <p:nvSpPr>
          <p:cNvPr name="TextBox 17" id="17"/>
          <p:cNvSpPr txBox="true"/>
          <p:nvPr/>
        </p:nvSpPr>
        <p:spPr>
          <a:xfrm rot="0">
            <a:off x="1028700" y="1351958"/>
            <a:ext cx="10401230" cy="1095375"/>
          </a:xfrm>
          <a:prstGeom prst="rect">
            <a:avLst/>
          </a:prstGeom>
        </p:spPr>
        <p:txBody>
          <a:bodyPr anchor="t" rtlCol="false" tIns="0" lIns="0" bIns="0" rIns="0">
            <a:spAutoFit/>
          </a:bodyPr>
          <a:lstStyle/>
          <a:p>
            <a:pPr>
              <a:lnSpc>
                <a:spcPts val="8640"/>
              </a:lnSpc>
            </a:pPr>
            <a:r>
              <a:rPr lang="en-US" sz="7200">
                <a:solidFill>
                  <a:srgbClr val="FFFFFF"/>
                </a:solidFill>
                <a:latin typeface="Libre Franklin Bold"/>
              </a:rPr>
              <a:t>User Interface</a:t>
            </a:r>
          </a:p>
        </p:txBody>
      </p:sp>
      <p:sp>
        <p:nvSpPr>
          <p:cNvPr name="TextBox 18" id="18"/>
          <p:cNvSpPr txBox="true"/>
          <p:nvPr/>
        </p:nvSpPr>
        <p:spPr>
          <a:xfrm rot="0">
            <a:off x="1028700" y="2637278"/>
            <a:ext cx="13158202" cy="2149066"/>
          </a:xfrm>
          <a:prstGeom prst="rect">
            <a:avLst/>
          </a:prstGeom>
        </p:spPr>
        <p:txBody>
          <a:bodyPr anchor="t" rtlCol="false" tIns="0" lIns="0" bIns="0" rIns="0">
            <a:spAutoFit/>
          </a:bodyPr>
          <a:lstStyle/>
          <a:p>
            <a:pPr algn="just">
              <a:lnSpc>
                <a:spcPts val="3470"/>
              </a:lnSpc>
            </a:pPr>
            <a:r>
              <a:rPr lang="en-US" sz="2478">
                <a:solidFill>
                  <a:srgbClr val="FFFFFF"/>
                </a:solidFill>
                <a:latin typeface="Glacial Indifference"/>
              </a:rPr>
              <a:t>Even though envisioned as a complete web application with mobile support, only the a mobile application was developed due to deadline contraints. We hope to build upon this later on. </a:t>
            </a:r>
          </a:p>
          <a:p>
            <a:pPr algn="just">
              <a:lnSpc>
                <a:spcPts val="3470"/>
              </a:lnSpc>
            </a:pPr>
          </a:p>
          <a:p>
            <a:pPr algn="just">
              <a:lnSpc>
                <a:spcPts val="3470"/>
              </a:lnSpc>
              <a:spcBef>
                <a:spcPct val="0"/>
              </a:spcBef>
            </a:pPr>
            <a:r>
              <a:rPr lang="en-US" sz="2478">
                <a:solidFill>
                  <a:srgbClr val="FFFFFF"/>
                </a:solidFill>
                <a:latin typeface="Glacial Indifference"/>
              </a:rPr>
              <a:t>The mobile application was developed using Flutter SDK and during developement Google Firebase was used for authentication, cloud notification and storage.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597900" y="-265752"/>
            <a:ext cx="19232897" cy="1081850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396135" y="810572"/>
            <a:ext cx="1495730" cy="1417204"/>
          </a:xfrm>
          <a:prstGeom prst="rect">
            <a:avLst/>
          </a:prstGeom>
        </p:spPr>
      </p:pic>
      <p:sp>
        <p:nvSpPr>
          <p:cNvPr name="AutoShape 4" id="4"/>
          <p:cNvSpPr/>
          <p:nvPr/>
        </p:nvSpPr>
        <p:spPr>
          <a:xfrm rot="-5400000">
            <a:off x="3652720" y="-1460613"/>
            <a:ext cx="37552" cy="5091283"/>
          </a:xfrm>
          <a:prstGeom prst="rect">
            <a:avLst/>
          </a:prstGeom>
          <a:solidFill>
            <a:srgbClr val="FFFFFF"/>
          </a:solidFill>
        </p:spPr>
      </p:sp>
      <p:sp>
        <p:nvSpPr>
          <p:cNvPr name="TextBox 5" id="5"/>
          <p:cNvSpPr txBox="true"/>
          <p:nvPr/>
        </p:nvSpPr>
        <p:spPr>
          <a:xfrm rot="0">
            <a:off x="1209907" y="8741267"/>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17</a:t>
            </a:r>
          </a:p>
        </p:txBody>
      </p:sp>
      <p:grpSp>
        <p:nvGrpSpPr>
          <p:cNvPr name="Group 6" id="6"/>
          <p:cNvGrpSpPr/>
          <p:nvPr/>
        </p:nvGrpSpPr>
        <p:grpSpPr>
          <a:xfrm rot="0">
            <a:off x="2401223" y="8741267"/>
            <a:ext cx="988755" cy="274570"/>
            <a:chOff x="0" y="0"/>
            <a:chExt cx="1318339" cy="366093"/>
          </a:xfrm>
        </p:grpSpPr>
        <p:grpSp>
          <p:nvGrpSpPr>
            <p:cNvPr name="Group 7" id="7"/>
            <p:cNvGrpSpPr>
              <a:grpSpLocks noChangeAspect="true"/>
            </p:cNvGrpSpPr>
            <p:nvPr/>
          </p:nvGrpSpPr>
          <p:grpSpPr>
            <a:xfrm rot="-5400000">
              <a:off x="-59972" y="59972"/>
              <a:ext cx="366093" cy="246150"/>
              <a:chOff x="0" y="0"/>
              <a:chExt cx="1930400" cy="1297940"/>
            </a:xfrm>
          </p:grpSpPr>
          <p:sp>
            <p:nvSpPr>
              <p:cNvPr name="Freeform 8" id="8"/>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9" id="9"/>
            <p:cNvGrpSpPr>
              <a:grpSpLocks noChangeAspect="true"/>
            </p:cNvGrpSpPr>
            <p:nvPr/>
          </p:nvGrpSpPr>
          <p:grpSpPr>
            <a:xfrm rot="-5400000">
              <a:off x="476123" y="59972"/>
              <a:ext cx="366093" cy="246150"/>
              <a:chOff x="0" y="0"/>
              <a:chExt cx="1930400" cy="1297940"/>
            </a:xfrm>
          </p:grpSpPr>
          <p:sp>
            <p:nvSpPr>
              <p:cNvPr name="Freeform 10" id="10"/>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1" id="11"/>
            <p:cNvGrpSpPr>
              <a:grpSpLocks noChangeAspect="true"/>
            </p:cNvGrpSpPr>
            <p:nvPr/>
          </p:nvGrpSpPr>
          <p:grpSpPr>
            <a:xfrm rot="-5400000">
              <a:off x="1012218" y="59972"/>
              <a:ext cx="366093" cy="246150"/>
              <a:chOff x="0" y="0"/>
              <a:chExt cx="1930400" cy="1297940"/>
            </a:xfrm>
          </p:grpSpPr>
          <p:sp>
            <p:nvSpPr>
              <p:cNvPr name="Freeform 12" id="12"/>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pic>
        <p:nvPicPr>
          <p:cNvPr name="Picture 13" id="13"/>
          <p:cNvPicPr>
            <a:picLocks noChangeAspect="true"/>
          </p:cNvPicPr>
          <p:nvPr/>
        </p:nvPicPr>
        <p:blipFill>
          <a:blip r:embed="rId4"/>
          <a:srcRect l="0" t="0" r="0" b="0"/>
          <a:stretch>
            <a:fillRect/>
          </a:stretch>
        </p:blipFill>
        <p:spPr>
          <a:xfrm flipH="false" flipV="false" rot="0">
            <a:off x="12741932" y="-1898354"/>
            <a:ext cx="7478356" cy="7151178"/>
          </a:xfrm>
          <a:prstGeom prst="rect">
            <a:avLst/>
          </a:prstGeom>
        </p:spPr>
      </p:pic>
      <p:sp>
        <p:nvSpPr>
          <p:cNvPr name="AutoShape 14" id="14"/>
          <p:cNvSpPr/>
          <p:nvPr/>
        </p:nvSpPr>
        <p:spPr>
          <a:xfrm rot="0">
            <a:off x="16811577" y="1066252"/>
            <a:ext cx="22075" cy="1970267"/>
          </a:xfrm>
          <a:prstGeom prst="rect">
            <a:avLst/>
          </a:prstGeom>
          <a:solidFill>
            <a:srgbClr val="FFFFFF"/>
          </a:solidFill>
        </p:spPr>
      </p:sp>
      <p:pic>
        <p:nvPicPr>
          <p:cNvPr name="Picture 15" id="15"/>
          <p:cNvPicPr>
            <a:picLocks noChangeAspect="true"/>
          </p:cNvPicPr>
          <p:nvPr/>
        </p:nvPicPr>
        <p:blipFill>
          <a:blip r:embed="rId5"/>
          <a:srcRect l="0" t="0" r="0" b="0"/>
          <a:stretch>
            <a:fillRect/>
          </a:stretch>
        </p:blipFill>
        <p:spPr>
          <a:xfrm flipH="false" flipV="false" rot="0">
            <a:off x="1125855" y="3750880"/>
            <a:ext cx="13708378" cy="4460935"/>
          </a:xfrm>
          <a:prstGeom prst="rect">
            <a:avLst/>
          </a:prstGeom>
        </p:spPr>
      </p:pic>
      <p:sp>
        <p:nvSpPr>
          <p:cNvPr name="TextBox 16" id="16"/>
          <p:cNvSpPr txBox="true"/>
          <p:nvPr/>
        </p:nvSpPr>
        <p:spPr>
          <a:xfrm rot="0">
            <a:off x="2401223" y="9048750"/>
            <a:ext cx="3106638"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user interface</a:t>
            </a:r>
          </a:p>
        </p:txBody>
      </p:sp>
      <p:sp>
        <p:nvSpPr>
          <p:cNvPr name="TextBox 17" id="17"/>
          <p:cNvSpPr txBox="true"/>
          <p:nvPr/>
        </p:nvSpPr>
        <p:spPr>
          <a:xfrm rot="5400000">
            <a:off x="15081104" y="2938223"/>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
        <p:nvSpPr>
          <p:cNvPr name="TextBox 18" id="18"/>
          <p:cNvSpPr txBox="true"/>
          <p:nvPr/>
        </p:nvSpPr>
        <p:spPr>
          <a:xfrm rot="0">
            <a:off x="1028700" y="1351958"/>
            <a:ext cx="10401230" cy="1095375"/>
          </a:xfrm>
          <a:prstGeom prst="rect">
            <a:avLst/>
          </a:prstGeom>
        </p:spPr>
        <p:txBody>
          <a:bodyPr anchor="t" rtlCol="false" tIns="0" lIns="0" bIns="0" rIns="0">
            <a:spAutoFit/>
          </a:bodyPr>
          <a:lstStyle/>
          <a:p>
            <a:pPr>
              <a:lnSpc>
                <a:spcPts val="8640"/>
              </a:lnSpc>
            </a:pPr>
            <a:r>
              <a:rPr lang="en-US" sz="7200">
                <a:solidFill>
                  <a:srgbClr val="FFFFFF"/>
                </a:solidFill>
                <a:latin typeface="Libre Franklin Bold"/>
              </a:rPr>
              <a:t>User Interface</a:t>
            </a:r>
          </a:p>
        </p:txBody>
      </p:sp>
      <p:sp>
        <p:nvSpPr>
          <p:cNvPr name="TextBox 19" id="19"/>
          <p:cNvSpPr txBox="true"/>
          <p:nvPr/>
        </p:nvSpPr>
        <p:spPr>
          <a:xfrm rot="0">
            <a:off x="1815577" y="3384175"/>
            <a:ext cx="11642928" cy="723885"/>
          </a:xfrm>
          <a:prstGeom prst="rect">
            <a:avLst/>
          </a:prstGeom>
        </p:spPr>
        <p:txBody>
          <a:bodyPr anchor="t" rtlCol="false" tIns="0" lIns="0" bIns="0" rIns="0">
            <a:spAutoFit/>
          </a:bodyPr>
          <a:lstStyle/>
          <a:p>
            <a:pPr>
              <a:lnSpc>
                <a:spcPts val="5641"/>
              </a:lnSpc>
            </a:pPr>
            <a:r>
              <a:rPr lang="en-US" sz="4701">
                <a:solidFill>
                  <a:srgbClr val="FFFFFF"/>
                </a:solidFill>
                <a:latin typeface="Glacial Indifference"/>
              </a:rPr>
              <a:t>Borrower UI</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597900" y="-265752"/>
            <a:ext cx="19232897" cy="1081850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396135" y="810572"/>
            <a:ext cx="1495730" cy="1417204"/>
          </a:xfrm>
          <a:prstGeom prst="rect">
            <a:avLst/>
          </a:prstGeom>
        </p:spPr>
      </p:pic>
      <p:sp>
        <p:nvSpPr>
          <p:cNvPr name="AutoShape 4" id="4"/>
          <p:cNvSpPr/>
          <p:nvPr/>
        </p:nvSpPr>
        <p:spPr>
          <a:xfrm rot="-5400000">
            <a:off x="3652720" y="-1460613"/>
            <a:ext cx="37552" cy="5091283"/>
          </a:xfrm>
          <a:prstGeom prst="rect">
            <a:avLst/>
          </a:prstGeom>
          <a:solidFill>
            <a:srgbClr val="FFFFFF"/>
          </a:solidFill>
        </p:spPr>
      </p:sp>
      <p:pic>
        <p:nvPicPr>
          <p:cNvPr name="Picture 5" id="5"/>
          <p:cNvPicPr>
            <a:picLocks noChangeAspect="true"/>
          </p:cNvPicPr>
          <p:nvPr/>
        </p:nvPicPr>
        <p:blipFill>
          <a:blip r:embed="rId4"/>
          <a:srcRect l="0" t="0" r="0" b="0"/>
          <a:stretch>
            <a:fillRect/>
          </a:stretch>
        </p:blipFill>
        <p:spPr>
          <a:xfrm flipH="false" flipV="false" rot="10580915">
            <a:off x="-1805865" y="5440248"/>
            <a:ext cx="7478356" cy="7151178"/>
          </a:xfrm>
          <a:prstGeom prst="rect">
            <a:avLst/>
          </a:prstGeom>
        </p:spPr>
      </p:pic>
      <p:sp>
        <p:nvSpPr>
          <p:cNvPr name="TextBox 6" id="6"/>
          <p:cNvSpPr txBox="true"/>
          <p:nvPr/>
        </p:nvSpPr>
        <p:spPr>
          <a:xfrm rot="0">
            <a:off x="1209907" y="8821890"/>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18</a:t>
            </a:r>
          </a:p>
        </p:txBody>
      </p:sp>
      <p:grpSp>
        <p:nvGrpSpPr>
          <p:cNvPr name="Group 7" id="7"/>
          <p:cNvGrpSpPr/>
          <p:nvPr/>
        </p:nvGrpSpPr>
        <p:grpSpPr>
          <a:xfrm rot="0">
            <a:off x="2401223" y="9015837"/>
            <a:ext cx="988755" cy="274570"/>
            <a:chOff x="0" y="0"/>
            <a:chExt cx="1318339" cy="366093"/>
          </a:xfrm>
        </p:grpSpPr>
        <p:grpSp>
          <p:nvGrpSpPr>
            <p:cNvPr name="Group 8" id="8"/>
            <p:cNvGrpSpPr>
              <a:grpSpLocks noChangeAspect="true"/>
            </p:cNvGrpSpPr>
            <p:nvPr/>
          </p:nvGrpSpPr>
          <p:grpSpPr>
            <a:xfrm rot="-5400000">
              <a:off x="-59972" y="59972"/>
              <a:ext cx="366093" cy="246150"/>
              <a:chOff x="0" y="0"/>
              <a:chExt cx="1930400" cy="1297940"/>
            </a:xfrm>
          </p:grpSpPr>
          <p:sp>
            <p:nvSpPr>
              <p:cNvPr name="Freeform 9" id="9"/>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0" id="10"/>
            <p:cNvGrpSpPr>
              <a:grpSpLocks noChangeAspect="true"/>
            </p:cNvGrpSpPr>
            <p:nvPr/>
          </p:nvGrpSpPr>
          <p:grpSpPr>
            <a:xfrm rot="-5400000">
              <a:off x="476123" y="59972"/>
              <a:ext cx="366093" cy="246150"/>
              <a:chOff x="0" y="0"/>
              <a:chExt cx="1930400" cy="1297940"/>
            </a:xfrm>
          </p:grpSpPr>
          <p:sp>
            <p:nvSpPr>
              <p:cNvPr name="Freeform 11" id="11"/>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2" id="12"/>
            <p:cNvGrpSpPr>
              <a:grpSpLocks noChangeAspect="true"/>
            </p:cNvGrpSpPr>
            <p:nvPr/>
          </p:nvGrpSpPr>
          <p:grpSpPr>
            <a:xfrm rot="-5400000">
              <a:off x="1012218" y="59972"/>
              <a:ext cx="366093" cy="246150"/>
              <a:chOff x="0" y="0"/>
              <a:chExt cx="1930400" cy="1297940"/>
            </a:xfrm>
          </p:grpSpPr>
          <p:sp>
            <p:nvSpPr>
              <p:cNvPr name="Freeform 13" id="13"/>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AutoShape 14" id="14"/>
          <p:cNvSpPr/>
          <p:nvPr/>
        </p:nvSpPr>
        <p:spPr>
          <a:xfrm rot="0">
            <a:off x="16811577" y="1066252"/>
            <a:ext cx="22075" cy="1970267"/>
          </a:xfrm>
          <a:prstGeom prst="rect">
            <a:avLst/>
          </a:prstGeom>
          <a:solidFill>
            <a:srgbClr val="FFFFFF"/>
          </a:solidFill>
        </p:spPr>
      </p:sp>
      <p:pic>
        <p:nvPicPr>
          <p:cNvPr name="Picture 15" id="15"/>
          <p:cNvPicPr>
            <a:picLocks noChangeAspect="true"/>
          </p:cNvPicPr>
          <p:nvPr/>
        </p:nvPicPr>
        <p:blipFill>
          <a:blip r:embed="rId5"/>
          <a:srcRect l="0" t="14190" r="0" b="14190"/>
          <a:stretch>
            <a:fillRect/>
          </a:stretch>
        </p:blipFill>
        <p:spPr>
          <a:xfrm flipH="false" flipV="false" rot="0">
            <a:off x="1811808" y="3997735"/>
            <a:ext cx="13708378" cy="4460935"/>
          </a:xfrm>
          <a:prstGeom prst="rect">
            <a:avLst/>
          </a:prstGeom>
        </p:spPr>
      </p:pic>
      <p:sp>
        <p:nvSpPr>
          <p:cNvPr name="TextBox 16" id="16"/>
          <p:cNvSpPr txBox="true"/>
          <p:nvPr/>
        </p:nvSpPr>
        <p:spPr>
          <a:xfrm rot="0">
            <a:off x="2401223" y="9258300"/>
            <a:ext cx="3106638"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user interface</a:t>
            </a:r>
          </a:p>
        </p:txBody>
      </p:sp>
      <p:sp>
        <p:nvSpPr>
          <p:cNvPr name="TextBox 17" id="17"/>
          <p:cNvSpPr txBox="true"/>
          <p:nvPr/>
        </p:nvSpPr>
        <p:spPr>
          <a:xfrm rot="5400000">
            <a:off x="15081104" y="2938223"/>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
        <p:nvSpPr>
          <p:cNvPr name="TextBox 18" id="18"/>
          <p:cNvSpPr txBox="true"/>
          <p:nvPr/>
        </p:nvSpPr>
        <p:spPr>
          <a:xfrm rot="0">
            <a:off x="1028700" y="1351958"/>
            <a:ext cx="10401230" cy="1095375"/>
          </a:xfrm>
          <a:prstGeom prst="rect">
            <a:avLst/>
          </a:prstGeom>
        </p:spPr>
        <p:txBody>
          <a:bodyPr anchor="t" rtlCol="false" tIns="0" lIns="0" bIns="0" rIns="0">
            <a:spAutoFit/>
          </a:bodyPr>
          <a:lstStyle/>
          <a:p>
            <a:pPr>
              <a:lnSpc>
                <a:spcPts val="8640"/>
              </a:lnSpc>
            </a:pPr>
            <a:r>
              <a:rPr lang="en-US" sz="7200">
                <a:solidFill>
                  <a:srgbClr val="FFFFFF"/>
                </a:solidFill>
                <a:latin typeface="Libre Franklin Bold"/>
              </a:rPr>
              <a:t>User Interface</a:t>
            </a:r>
          </a:p>
        </p:txBody>
      </p:sp>
      <p:sp>
        <p:nvSpPr>
          <p:cNvPr name="TextBox 19" id="19"/>
          <p:cNvSpPr txBox="true"/>
          <p:nvPr/>
        </p:nvSpPr>
        <p:spPr>
          <a:xfrm rot="0">
            <a:off x="1811808" y="3026995"/>
            <a:ext cx="11642928" cy="723885"/>
          </a:xfrm>
          <a:prstGeom prst="rect">
            <a:avLst/>
          </a:prstGeom>
        </p:spPr>
        <p:txBody>
          <a:bodyPr anchor="t" rtlCol="false" tIns="0" lIns="0" bIns="0" rIns="0">
            <a:spAutoFit/>
          </a:bodyPr>
          <a:lstStyle/>
          <a:p>
            <a:pPr>
              <a:lnSpc>
                <a:spcPts val="5641"/>
              </a:lnSpc>
            </a:pPr>
            <a:r>
              <a:rPr lang="en-US" sz="4701">
                <a:solidFill>
                  <a:srgbClr val="FFFFFF"/>
                </a:solidFill>
                <a:latin typeface="Glacial Indifference"/>
              </a:rPr>
              <a:t>Lender UI</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472449" y="-265752"/>
            <a:ext cx="19232897" cy="10818505"/>
          </a:xfrm>
          <a:prstGeom prst="rect">
            <a:avLst/>
          </a:prstGeom>
        </p:spPr>
      </p:pic>
      <p:pic>
        <p:nvPicPr>
          <p:cNvPr name="Picture 3" id="3"/>
          <p:cNvPicPr>
            <a:picLocks noChangeAspect="true"/>
          </p:cNvPicPr>
          <p:nvPr/>
        </p:nvPicPr>
        <p:blipFill>
          <a:blip r:embed="rId3"/>
          <a:srcRect l="0" t="0" r="7006" b="0"/>
          <a:stretch>
            <a:fillRect/>
          </a:stretch>
        </p:blipFill>
        <p:spPr>
          <a:xfrm flipH="false" flipV="false" rot="-5998001">
            <a:off x="11773604" y="-3039460"/>
            <a:ext cx="7698066" cy="9583902"/>
          </a:xfrm>
          <a:prstGeom prst="rect">
            <a:avLst/>
          </a:prstGeom>
        </p:spPr>
      </p:pic>
      <p:sp>
        <p:nvSpPr>
          <p:cNvPr name="TextBox 4" id="4"/>
          <p:cNvSpPr txBox="true"/>
          <p:nvPr/>
        </p:nvSpPr>
        <p:spPr>
          <a:xfrm rot="0">
            <a:off x="10121834" y="2110964"/>
            <a:ext cx="6221063" cy="413398"/>
          </a:xfrm>
          <a:prstGeom prst="rect">
            <a:avLst/>
          </a:prstGeom>
        </p:spPr>
        <p:txBody>
          <a:bodyPr anchor="t" rtlCol="false" tIns="0" lIns="0" bIns="0" rIns="0">
            <a:spAutoFit/>
          </a:bodyPr>
          <a:lstStyle/>
          <a:p>
            <a:pPr>
              <a:lnSpc>
                <a:spcPts val="3359"/>
              </a:lnSpc>
              <a:spcBef>
                <a:spcPct val="0"/>
              </a:spcBef>
            </a:pPr>
          </a:p>
        </p:txBody>
      </p:sp>
      <p:sp>
        <p:nvSpPr>
          <p:cNvPr name="AutoShape 5" id="5"/>
          <p:cNvSpPr/>
          <p:nvPr/>
        </p:nvSpPr>
        <p:spPr>
          <a:xfrm rot="-5400000">
            <a:off x="3555565" y="-1460613"/>
            <a:ext cx="37552" cy="5091283"/>
          </a:xfrm>
          <a:prstGeom prst="rect">
            <a:avLst/>
          </a:prstGeom>
          <a:solidFill>
            <a:srgbClr val="FFFFFF"/>
          </a:solidFill>
        </p:spPr>
      </p:sp>
      <p:sp>
        <p:nvSpPr>
          <p:cNvPr name="TextBox 6" id="6"/>
          <p:cNvSpPr txBox="true"/>
          <p:nvPr/>
        </p:nvSpPr>
        <p:spPr>
          <a:xfrm rot="0">
            <a:off x="1255453" y="8929387"/>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19</a:t>
            </a:r>
          </a:p>
        </p:txBody>
      </p:sp>
      <p:grpSp>
        <p:nvGrpSpPr>
          <p:cNvPr name="Group 7" id="7"/>
          <p:cNvGrpSpPr/>
          <p:nvPr/>
        </p:nvGrpSpPr>
        <p:grpSpPr>
          <a:xfrm rot="0">
            <a:off x="2401223" y="9081663"/>
            <a:ext cx="988755" cy="274570"/>
            <a:chOff x="0" y="0"/>
            <a:chExt cx="1318339" cy="366093"/>
          </a:xfrm>
        </p:grpSpPr>
        <p:grpSp>
          <p:nvGrpSpPr>
            <p:cNvPr name="Group 8" id="8"/>
            <p:cNvGrpSpPr>
              <a:grpSpLocks noChangeAspect="true"/>
            </p:cNvGrpSpPr>
            <p:nvPr/>
          </p:nvGrpSpPr>
          <p:grpSpPr>
            <a:xfrm rot="-5400000">
              <a:off x="-59972" y="59972"/>
              <a:ext cx="366093" cy="246150"/>
              <a:chOff x="0" y="0"/>
              <a:chExt cx="1930400" cy="1297940"/>
            </a:xfrm>
          </p:grpSpPr>
          <p:sp>
            <p:nvSpPr>
              <p:cNvPr name="Freeform 9" id="9"/>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0" id="10"/>
            <p:cNvGrpSpPr>
              <a:grpSpLocks noChangeAspect="true"/>
            </p:cNvGrpSpPr>
            <p:nvPr/>
          </p:nvGrpSpPr>
          <p:grpSpPr>
            <a:xfrm rot="-5400000">
              <a:off x="476123" y="59972"/>
              <a:ext cx="366093" cy="246150"/>
              <a:chOff x="0" y="0"/>
              <a:chExt cx="1930400" cy="1297940"/>
            </a:xfrm>
          </p:grpSpPr>
          <p:sp>
            <p:nvSpPr>
              <p:cNvPr name="Freeform 11" id="11"/>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2" id="12"/>
            <p:cNvGrpSpPr>
              <a:grpSpLocks noChangeAspect="true"/>
            </p:cNvGrpSpPr>
            <p:nvPr/>
          </p:nvGrpSpPr>
          <p:grpSpPr>
            <a:xfrm rot="-5400000">
              <a:off x="1012218" y="59972"/>
              <a:ext cx="366093" cy="246150"/>
              <a:chOff x="0" y="0"/>
              <a:chExt cx="1930400" cy="1297940"/>
            </a:xfrm>
          </p:grpSpPr>
          <p:sp>
            <p:nvSpPr>
              <p:cNvPr name="Freeform 13" id="13"/>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AutoShape 14" id="14"/>
          <p:cNvSpPr/>
          <p:nvPr/>
        </p:nvSpPr>
        <p:spPr>
          <a:xfrm rot="0">
            <a:off x="16842569" y="1028700"/>
            <a:ext cx="22075" cy="1970267"/>
          </a:xfrm>
          <a:prstGeom prst="rect">
            <a:avLst/>
          </a:prstGeom>
          <a:solidFill>
            <a:srgbClr val="FFFFFF"/>
          </a:solidFill>
        </p:spPr>
      </p:sp>
      <p:sp>
        <p:nvSpPr>
          <p:cNvPr name="TextBox 15" id="15"/>
          <p:cNvSpPr txBox="true"/>
          <p:nvPr/>
        </p:nvSpPr>
        <p:spPr>
          <a:xfrm rot="0">
            <a:off x="1028700" y="1351958"/>
            <a:ext cx="10401230" cy="1095375"/>
          </a:xfrm>
          <a:prstGeom prst="rect">
            <a:avLst/>
          </a:prstGeom>
        </p:spPr>
        <p:txBody>
          <a:bodyPr anchor="t" rtlCol="false" tIns="0" lIns="0" bIns="0" rIns="0">
            <a:spAutoFit/>
          </a:bodyPr>
          <a:lstStyle/>
          <a:p>
            <a:pPr>
              <a:lnSpc>
                <a:spcPts val="8640"/>
              </a:lnSpc>
            </a:pPr>
            <a:r>
              <a:rPr lang="en-US" sz="7200">
                <a:solidFill>
                  <a:srgbClr val="FFFFFF"/>
                </a:solidFill>
                <a:latin typeface="Libre Franklin Bold"/>
              </a:rPr>
              <a:t>Data Model</a:t>
            </a:r>
          </a:p>
        </p:txBody>
      </p:sp>
      <p:pic>
        <p:nvPicPr>
          <p:cNvPr name="Picture 16" id="16"/>
          <p:cNvPicPr>
            <a:picLocks noChangeAspect="true"/>
          </p:cNvPicPr>
          <p:nvPr/>
        </p:nvPicPr>
        <p:blipFill>
          <a:blip r:embed="rId4"/>
          <a:srcRect l="0" t="0" r="0" b="0"/>
          <a:stretch>
            <a:fillRect/>
          </a:stretch>
        </p:blipFill>
        <p:spPr>
          <a:xfrm flipH="false" flipV="false" rot="0">
            <a:off x="8302393" y="482442"/>
            <a:ext cx="1495730" cy="1417204"/>
          </a:xfrm>
          <a:prstGeom prst="rect">
            <a:avLst/>
          </a:prstGeom>
        </p:spPr>
      </p:pic>
      <p:grpSp>
        <p:nvGrpSpPr>
          <p:cNvPr name="Group 17" id="17"/>
          <p:cNvGrpSpPr/>
          <p:nvPr/>
        </p:nvGrpSpPr>
        <p:grpSpPr>
          <a:xfrm rot="0">
            <a:off x="3465070" y="2927477"/>
            <a:ext cx="3978203" cy="2512451"/>
            <a:chOff x="0" y="0"/>
            <a:chExt cx="1345713" cy="849891"/>
          </a:xfrm>
        </p:grpSpPr>
        <p:sp>
          <p:nvSpPr>
            <p:cNvPr name="Freeform 18" id="18"/>
            <p:cNvSpPr/>
            <p:nvPr/>
          </p:nvSpPr>
          <p:spPr>
            <a:xfrm>
              <a:off x="0" y="0"/>
              <a:ext cx="1345713" cy="849891"/>
            </a:xfrm>
            <a:custGeom>
              <a:avLst/>
              <a:gdLst/>
              <a:ahLst/>
              <a:cxnLst/>
              <a:rect r="r" b="b" t="t" l="l"/>
              <a:pathLst>
                <a:path h="849891" w="1345713">
                  <a:moveTo>
                    <a:pt x="0" y="0"/>
                  </a:moveTo>
                  <a:lnTo>
                    <a:pt x="1345713" y="0"/>
                  </a:lnTo>
                  <a:lnTo>
                    <a:pt x="1345713" y="849891"/>
                  </a:lnTo>
                  <a:lnTo>
                    <a:pt x="0" y="849891"/>
                  </a:lnTo>
                  <a:close/>
                </a:path>
              </a:pathLst>
            </a:custGeom>
            <a:solidFill>
              <a:srgbClr val="6C11DF"/>
            </a:solidFill>
          </p:spPr>
        </p:sp>
      </p:grpSp>
      <p:grpSp>
        <p:nvGrpSpPr>
          <p:cNvPr name="Group 19" id="19"/>
          <p:cNvGrpSpPr/>
          <p:nvPr/>
        </p:nvGrpSpPr>
        <p:grpSpPr>
          <a:xfrm rot="0">
            <a:off x="2231810" y="6180062"/>
            <a:ext cx="2466520" cy="2466520"/>
            <a:chOff x="0" y="0"/>
            <a:chExt cx="1913890" cy="1913890"/>
          </a:xfrm>
        </p:grpSpPr>
        <p:sp>
          <p:nvSpPr>
            <p:cNvPr name="Freeform 20" id="20"/>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2B96ED"/>
            </a:solidFill>
          </p:spPr>
        </p:sp>
      </p:grpSp>
      <p:grpSp>
        <p:nvGrpSpPr>
          <p:cNvPr name="Group 21" id="21"/>
          <p:cNvGrpSpPr/>
          <p:nvPr/>
        </p:nvGrpSpPr>
        <p:grpSpPr>
          <a:xfrm rot="0">
            <a:off x="6210012" y="6203890"/>
            <a:ext cx="2466520" cy="2466520"/>
            <a:chOff x="0" y="0"/>
            <a:chExt cx="1913890" cy="1913890"/>
          </a:xfrm>
        </p:grpSpPr>
        <p:sp>
          <p:nvSpPr>
            <p:cNvPr name="Freeform 22" id="22"/>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2B96ED"/>
            </a:solidFill>
          </p:spPr>
        </p:sp>
      </p:grpSp>
      <p:grpSp>
        <p:nvGrpSpPr>
          <p:cNvPr name="Group 23" id="23"/>
          <p:cNvGrpSpPr/>
          <p:nvPr/>
        </p:nvGrpSpPr>
        <p:grpSpPr>
          <a:xfrm rot="5400000">
            <a:off x="4310049" y="2353445"/>
            <a:ext cx="2316417" cy="3678093"/>
            <a:chOff x="0" y="0"/>
            <a:chExt cx="4066034" cy="6456199"/>
          </a:xfrm>
        </p:grpSpPr>
        <p:sp>
          <p:nvSpPr>
            <p:cNvPr name="Freeform 24" id="24"/>
            <p:cNvSpPr/>
            <p:nvPr/>
          </p:nvSpPr>
          <p:spPr>
            <a:xfrm>
              <a:off x="0" y="0"/>
              <a:ext cx="4066034" cy="6456199"/>
            </a:xfrm>
            <a:custGeom>
              <a:avLst/>
              <a:gdLst/>
              <a:ahLst/>
              <a:cxnLst/>
              <a:rect r="r" b="b" t="t" l="l"/>
              <a:pathLst>
                <a:path h="6456199" w="4066034">
                  <a:moveTo>
                    <a:pt x="3888234" y="0"/>
                  </a:moveTo>
                  <a:lnTo>
                    <a:pt x="180340" y="0"/>
                  </a:lnTo>
                  <a:lnTo>
                    <a:pt x="0" y="182880"/>
                  </a:lnTo>
                  <a:lnTo>
                    <a:pt x="0" y="6280939"/>
                  </a:lnTo>
                  <a:lnTo>
                    <a:pt x="175260" y="6456199"/>
                  </a:lnTo>
                  <a:lnTo>
                    <a:pt x="3888234" y="6456199"/>
                  </a:lnTo>
                  <a:lnTo>
                    <a:pt x="4066034" y="6280939"/>
                  </a:lnTo>
                  <a:lnTo>
                    <a:pt x="4066034" y="177800"/>
                  </a:lnTo>
                  <a:lnTo>
                    <a:pt x="3888234" y="0"/>
                  </a:lnTo>
                  <a:lnTo>
                    <a:pt x="3888234" y="0"/>
                  </a:lnTo>
                  <a:close/>
                  <a:moveTo>
                    <a:pt x="4046984" y="424236"/>
                  </a:moveTo>
                  <a:lnTo>
                    <a:pt x="4046984" y="6273319"/>
                  </a:lnTo>
                  <a:lnTo>
                    <a:pt x="3880614" y="6437149"/>
                  </a:lnTo>
                  <a:lnTo>
                    <a:pt x="182880" y="6437149"/>
                  </a:lnTo>
                  <a:lnTo>
                    <a:pt x="19050" y="6273319"/>
                  </a:lnTo>
                  <a:lnTo>
                    <a:pt x="19050" y="190500"/>
                  </a:lnTo>
                  <a:lnTo>
                    <a:pt x="187960" y="19050"/>
                  </a:lnTo>
                  <a:lnTo>
                    <a:pt x="3880614" y="19050"/>
                  </a:lnTo>
                  <a:lnTo>
                    <a:pt x="4046984" y="185420"/>
                  </a:lnTo>
                  <a:lnTo>
                    <a:pt x="4046984" y="424236"/>
                  </a:lnTo>
                  <a:lnTo>
                    <a:pt x="4046984" y="424236"/>
                  </a:lnTo>
                  <a:close/>
                  <a:moveTo>
                    <a:pt x="3630243" y="78740"/>
                  </a:moveTo>
                  <a:lnTo>
                    <a:pt x="252730" y="78740"/>
                  </a:lnTo>
                  <a:lnTo>
                    <a:pt x="78740" y="257810"/>
                  </a:lnTo>
                  <a:lnTo>
                    <a:pt x="78740" y="6206010"/>
                  </a:lnTo>
                  <a:lnTo>
                    <a:pt x="246380" y="6376189"/>
                  </a:lnTo>
                  <a:lnTo>
                    <a:pt x="3815844" y="6376189"/>
                  </a:lnTo>
                  <a:lnTo>
                    <a:pt x="3986024" y="6206010"/>
                  </a:lnTo>
                  <a:lnTo>
                    <a:pt x="3986024" y="252730"/>
                  </a:lnTo>
                  <a:lnTo>
                    <a:pt x="3815844" y="78740"/>
                  </a:lnTo>
                  <a:cubicBezTo>
                    <a:pt x="3815844" y="78740"/>
                    <a:pt x="3630243" y="78740"/>
                    <a:pt x="3630243" y="78740"/>
                  </a:cubicBezTo>
                  <a:close/>
                  <a:moveTo>
                    <a:pt x="3966974" y="424236"/>
                  </a:moveTo>
                  <a:lnTo>
                    <a:pt x="3966974" y="6198389"/>
                  </a:lnTo>
                  <a:lnTo>
                    <a:pt x="3806954" y="6358409"/>
                  </a:lnTo>
                  <a:lnTo>
                    <a:pt x="255270" y="6358409"/>
                  </a:lnTo>
                  <a:lnTo>
                    <a:pt x="99060" y="6198389"/>
                  </a:lnTo>
                  <a:lnTo>
                    <a:pt x="99060" y="265430"/>
                  </a:lnTo>
                  <a:lnTo>
                    <a:pt x="260350" y="99060"/>
                  </a:lnTo>
                  <a:lnTo>
                    <a:pt x="3808224" y="99060"/>
                  </a:lnTo>
                  <a:lnTo>
                    <a:pt x="3968244" y="261620"/>
                  </a:lnTo>
                  <a:lnTo>
                    <a:pt x="3968244" y="424236"/>
                  </a:lnTo>
                  <a:cubicBezTo>
                    <a:pt x="3968244" y="424236"/>
                    <a:pt x="3966974" y="424236"/>
                    <a:pt x="3966974" y="424236"/>
                  </a:cubicBezTo>
                  <a:close/>
                </a:path>
              </a:pathLst>
            </a:custGeom>
            <a:solidFill>
              <a:srgbClr val="FFFFFF"/>
            </a:solidFill>
          </p:spPr>
        </p:sp>
      </p:grpSp>
      <p:grpSp>
        <p:nvGrpSpPr>
          <p:cNvPr name="Group 25" id="25"/>
          <p:cNvGrpSpPr/>
          <p:nvPr/>
        </p:nvGrpSpPr>
        <p:grpSpPr>
          <a:xfrm rot="0">
            <a:off x="6253282" y="6222968"/>
            <a:ext cx="2433550" cy="2428365"/>
            <a:chOff x="0" y="0"/>
            <a:chExt cx="6648671" cy="6634507"/>
          </a:xfrm>
        </p:grpSpPr>
        <p:sp>
          <p:nvSpPr>
            <p:cNvPr name="Freeform 26" id="26"/>
            <p:cNvSpPr/>
            <p:nvPr/>
          </p:nvSpPr>
          <p:spPr>
            <a:xfrm>
              <a:off x="0" y="0"/>
              <a:ext cx="6648672" cy="6634507"/>
            </a:xfrm>
            <a:custGeom>
              <a:avLst/>
              <a:gdLst/>
              <a:ahLst/>
              <a:cxnLst/>
              <a:rect r="r" b="b" t="t" l="l"/>
              <a:pathLst>
                <a:path h="6634507" w="6648672">
                  <a:moveTo>
                    <a:pt x="6423881" y="342900"/>
                  </a:moveTo>
                  <a:lnTo>
                    <a:pt x="6423881" y="251460"/>
                  </a:lnTo>
                  <a:lnTo>
                    <a:pt x="6648672" y="251460"/>
                  </a:lnTo>
                  <a:lnTo>
                    <a:pt x="6648672" y="226060"/>
                  </a:lnTo>
                  <a:lnTo>
                    <a:pt x="6423882" y="226060"/>
                  </a:lnTo>
                  <a:lnTo>
                    <a:pt x="6423882" y="0"/>
                  </a:lnTo>
                  <a:lnTo>
                    <a:pt x="6398482" y="0"/>
                  </a:lnTo>
                  <a:lnTo>
                    <a:pt x="6398482" y="226060"/>
                  </a:lnTo>
                  <a:lnTo>
                    <a:pt x="251460" y="226060"/>
                  </a:lnTo>
                  <a:lnTo>
                    <a:pt x="251460" y="0"/>
                  </a:lnTo>
                  <a:lnTo>
                    <a:pt x="226060" y="0"/>
                  </a:lnTo>
                  <a:lnTo>
                    <a:pt x="226060" y="226060"/>
                  </a:lnTo>
                  <a:lnTo>
                    <a:pt x="0" y="226060"/>
                  </a:lnTo>
                  <a:lnTo>
                    <a:pt x="0" y="251460"/>
                  </a:lnTo>
                  <a:lnTo>
                    <a:pt x="226060" y="251460"/>
                  </a:lnTo>
                  <a:lnTo>
                    <a:pt x="226060" y="6383047"/>
                  </a:lnTo>
                  <a:lnTo>
                    <a:pt x="0" y="6383047"/>
                  </a:lnTo>
                  <a:lnTo>
                    <a:pt x="0" y="6408447"/>
                  </a:lnTo>
                  <a:lnTo>
                    <a:pt x="226060" y="6408447"/>
                  </a:lnTo>
                  <a:lnTo>
                    <a:pt x="226060" y="6634507"/>
                  </a:lnTo>
                  <a:lnTo>
                    <a:pt x="251460" y="6634507"/>
                  </a:lnTo>
                  <a:lnTo>
                    <a:pt x="251460" y="6408447"/>
                  </a:lnTo>
                  <a:lnTo>
                    <a:pt x="6398482" y="6408447"/>
                  </a:lnTo>
                  <a:lnTo>
                    <a:pt x="6398482" y="6634507"/>
                  </a:lnTo>
                  <a:lnTo>
                    <a:pt x="6423882" y="6634507"/>
                  </a:lnTo>
                  <a:lnTo>
                    <a:pt x="6423882" y="6408447"/>
                  </a:lnTo>
                  <a:lnTo>
                    <a:pt x="6648672" y="6408447"/>
                  </a:lnTo>
                  <a:lnTo>
                    <a:pt x="6648672" y="6383047"/>
                  </a:lnTo>
                  <a:lnTo>
                    <a:pt x="6423882" y="6383047"/>
                  </a:lnTo>
                  <a:lnTo>
                    <a:pt x="6423882" y="342900"/>
                  </a:lnTo>
                  <a:lnTo>
                    <a:pt x="6423881" y="342900"/>
                  </a:lnTo>
                  <a:close/>
                  <a:moveTo>
                    <a:pt x="6398481" y="342900"/>
                  </a:moveTo>
                  <a:lnTo>
                    <a:pt x="6398481" y="6383047"/>
                  </a:lnTo>
                  <a:lnTo>
                    <a:pt x="251460" y="6383047"/>
                  </a:lnTo>
                  <a:lnTo>
                    <a:pt x="251460" y="251460"/>
                  </a:lnTo>
                  <a:lnTo>
                    <a:pt x="6398482" y="251460"/>
                  </a:lnTo>
                  <a:lnTo>
                    <a:pt x="6398482" y="342900"/>
                  </a:lnTo>
                  <a:lnTo>
                    <a:pt x="6398481" y="342900"/>
                  </a:lnTo>
                  <a:close/>
                </a:path>
              </a:pathLst>
            </a:custGeom>
            <a:solidFill>
              <a:srgbClr val="FFFFFF"/>
            </a:solidFill>
          </p:spPr>
        </p:sp>
      </p:grpSp>
      <p:grpSp>
        <p:nvGrpSpPr>
          <p:cNvPr name="Group 27" id="27"/>
          <p:cNvGrpSpPr/>
          <p:nvPr/>
        </p:nvGrpSpPr>
        <p:grpSpPr>
          <a:xfrm rot="0">
            <a:off x="10794714" y="2898960"/>
            <a:ext cx="3978203" cy="2512451"/>
            <a:chOff x="0" y="0"/>
            <a:chExt cx="1345713" cy="849891"/>
          </a:xfrm>
        </p:grpSpPr>
        <p:sp>
          <p:nvSpPr>
            <p:cNvPr name="Freeform 28" id="28"/>
            <p:cNvSpPr/>
            <p:nvPr/>
          </p:nvSpPr>
          <p:spPr>
            <a:xfrm>
              <a:off x="0" y="0"/>
              <a:ext cx="1345713" cy="849891"/>
            </a:xfrm>
            <a:custGeom>
              <a:avLst/>
              <a:gdLst/>
              <a:ahLst/>
              <a:cxnLst/>
              <a:rect r="r" b="b" t="t" l="l"/>
              <a:pathLst>
                <a:path h="849891" w="1345713">
                  <a:moveTo>
                    <a:pt x="0" y="0"/>
                  </a:moveTo>
                  <a:lnTo>
                    <a:pt x="1345713" y="0"/>
                  </a:lnTo>
                  <a:lnTo>
                    <a:pt x="1345713" y="849891"/>
                  </a:lnTo>
                  <a:lnTo>
                    <a:pt x="0" y="849891"/>
                  </a:lnTo>
                  <a:close/>
                </a:path>
              </a:pathLst>
            </a:custGeom>
            <a:solidFill>
              <a:srgbClr val="6C11DF"/>
            </a:solidFill>
          </p:spPr>
        </p:sp>
      </p:grpSp>
      <p:grpSp>
        <p:nvGrpSpPr>
          <p:cNvPr name="Group 29" id="29"/>
          <p:cNvGrpSpPr/>
          <p:nvPr/>
        </p:nvGrpSpPr>
        <p:grpSpPr>
          <a:xfrm rot="5400000">
            <a:off x="11639693" y="2324927"/>
            <a:ext cx="2316417" cy="3678093"/>
            <a:chOff x="0" y="0"/>
            <a:chExt cx="4066034" cy="6456199"/>
          </a:xfrm>
        </p:grpSpPr>
        <p:sp>
          <p:nvSpPr>
            <p:cNvPr name="Freeform 30" id="30"/>
            <p:cNvSpPr/>
            <p:nvPr/>
          </p:nvSpPr>
          <p:spPr>
            <a:xfrm>
              <a:off x="0" y="0"/>
              <a:ext cx="4066034" cy="6456199"/>
            </a:xfrm>
            <a:custGeom>
              <a:avLst/>
              <a:gdLst/>
              <a:ahLst/>
              <a:cxnLst/>
              <a:rect r="r" b="b" t="t" l="l"/>
              <a:pathLst>
                <a:path h="6456199" w="4066034">
                  <a:moveTo>
                    <a:pt x="3888234" y="0"/>
                  </a:moveTo>
                  <a:lnTo>
                    <a:pt x="180340" y="0"/>
                  </a:lnTo>
                  <a:lnTo>
                    <a:pt x="0" y="182880"/>
                  </a:lnTo>
                  <a:lnTo>
                    <a:pt x="0" y="6280939"/>
                  </a:lnTo>
                  <a:lnTo>
                    <a:pt x="175260" y="6456199"/>
                  </a:lnTo>
                  <a:lnTo>
                    <a:pt x="3888234" y="6456199"/>
                  </a:lnTo>
                  <a:lnTo>
                    <a:pt x="4066034" y="6280939"/>
                  </a:lnTo>
                  <a:lnTo>
                    <a:pt x="4066034" y="177800"/>
                  </a:lnTo>
                  <a:lnTo>
                    <a:pt x="3888234" y="0"/>
                  </a:lnTo>
                  <a:lnTo>
                    <a:pt x="3888234" y="0"/>
                  </a:lnTo>
                  <a:close/>
                  <a:moveTo>
                    <a:pt x="4046984" y="424236"/>
                  </a:moveTo>
                  <a:lnTo>
                    <a:pt x="4046984" y="6273319"/>
                  </a:lnTo>
                  <a:lnTo>
                    <a:pt x="3880614" y="6437149"/>
                  </a:lnTo>
                  <a:lnTo>
                    <a:pt x="182880" y="6437149"/>
                  </a:lnTo>
                  <a:lnTo>
                    <a:pt x="19050" y="6273319"/>
                  </a:lnTo>
                  <a:lnTo>
                    <a:pt x="19050" y="190500"/>
                  </a:lnTo>
                  <a:lnTo>
                    <a:pt x="187960" y="19050"/>
                  </a:lnTo>
                  <a:lnTo>
                    <a:pt x="3880614" y="19050"/>
                  </a:lnTo>
                  <a:lnTo>
                    <a:pt x="4046984" y="185420"/>
                  </a:lnTo>
                  <a:lnTo>
                    <a:pt x="4046984" y="424236"/>
                  </a:lnTo>
                  <a:lnTo>
                    <a:pt x="4046984" y="424236"/>
                  </a:lnTo>
                  <a:close/>
                  <a:moveTo>
                    <a:pt x="3630243" y="78740"/>
                  </a:moveTo>
                  <a:lnTo>
                    <a:pt x="252730" y="78740"/>
                  </a:lnTo>
                  <a:lnTo>
                    <a:pt x="78740" y="257810"/>
                  </a:lnTo>
                  <a:lnTo>
                    <a:pt x="78740" y="6206010"/>
                  </a:lnTo>
                  <a:lnTo>
                    <a:pt x="246380" y="6376189"/>
                  </a:lnTo>
                  <a:lnTo>
                    <a:pt x="3815844" y="6376189"/>
                  </a:lnTo>
                  <a:lnTo>
                    <a:pt x="3986024" y="6206010"/>
                  </a:lnTo>
                  <a:lnTo>
                    <a:pt x="3986024" y="252730"/>
                  </a:lnTo>
                  <a:lnTo>
                    <a:pt x="3815844" y="78740"/>
                  </a:lnTo>
                  <a:cubicBezTo>
                    <a:pt x="3815844" y="78740"/>
                    <a:pt x="3630243" y="78740"/>
                    <a:pt x="3630243" y="78740"/>
                  </a:cubicBezTo>
                  <a:close/>
                  <a:moveTo>
                    <a:pt x="3966974" y="424236"/>
                  </a:moveTo>
                  <a:lnTo>
                    <a:pt x="3966974" y="6198389"/>
                  </a:lnTo>
                  <a:lnTo>
                    <a:pt x="3806954" y="6358409"/>
                  </a:lnTo>
                  <a:lnTo>
                    <a:pt x="255270" y="6358409"/>
                  </a:lnTo>
                  <a:lnTo>
                    <a:pt x="99060" y="6198389"/>
                  </a:lnTo>
                  <a:lnTo>
                    <a:pt x="99060" y="265430"/>
                  </a:lnTo>
                  <a:lnTo>
                    <a:pt x="260350" y="99060"/>
                  </a:lnTo>
                  <a:lnTo>
                    <a:pt x="3808224" y="99060"/>
                  </a:lnTo>
                  <a:lnTo>
                    <a:pt x="3968244" y="261620"/>
                  </a:lnTo>
                  <a:lnTo>
                    <a:pt x="3968244" y="424236"/>
                  </a:lnTo>
                  <a:cubicBezTo>
                    <a:pt x="3968244" y="424236"/>
                    <a:pt x="3966974" y="424236"/>
                    <a:pt x="3966974" y="424236"/>
                  </a:cubicBezTo>
                  <a:close/>
                </a:path>
              </a:pathLst>
            </a:custGeom>
            <a:solidFill>
              <a:srgbClr val="FFFFFF"/>
            </a:solidFill>
          </p:spPr>
        </p:sp>
      </p:grpSp>
      <p:grpSp>
        <p:nvGrpSpPr>
          <p:cNvPr name="Group 31" id="31"/>
          <p:cNvGrpSpPr/>
          <p:nvPr/>
        </p:nvGrpSpPr>
        <p:grpSpPr>
          <a:xfrm rot="0">
            <a:off x="9467711" y="6222968"/>
            <a:ext cx="2466520" cy="2466520"/>
            <a:chOff x="0" y="0"/>
            <a:chExt cx="1913890" cy="1913890"/>
          </a:xfrm>
        </p:grpSpPr>
        <p:sp>
          <p:nvSpPr>
            <p:cNvPr name="Freeform 32" id="32"/>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2B96ED"/>
            </a:solidFill>
          </p:spPr>
        </p:sp>
      </p:grpSp>
      <p:grpSp>
        <p:nvGrpSpPr>
          <p:cNvPr name="Group 33" id="33"/>
          <p:cNvGrpSpPr/>
          <p:nvPr/>
        </p:nvGrpSpPr>
        <p:grpSpPr>
          <a:xfrm rot="0">
            <a:off x="9467711" y="6238529"/>
            <a:ext cx="2465106" cy="2428365"/>
            <a:chOff x="0" y="0"/>
            <a:chExt cx="6734885" cy="6634507"/>
          </a:xfrm>
        </p:grpSpPr>
        <p:sp>
          <p:nvSpPr>
            <p:cNvPr name="Freeform 34" id="34"/>
            <p:cNvSpPr/>
            <p:nvPr/>
          </p:nvSpPr>
          <p:spPr>
            <a:xfrm>
              <a:off x="0" y="0"/>
              <a:ext cx="6734884" cy="6634507"/>
            </a:xfrm>
            <a:custGeom>
              <a:avLst/>
              <a:gdLst/>
              <a:ahLst/>
              <a:cxnLst/>
              <a:rect r="r" b="b" t="t" l="l"/>
              <a:pathLst>
                <a:path h="6634507" w="6734884">
                  <a:moveTo>
                    <a:pt x="6510094" y="342900"/>
                  </a:moveTo>
                  <a:lnTo>
                    <a:pt x="6510094" y="251460"/>
                  </a:lnTo>
                  <a:lnTo>
                    <a:pt x="6734884" y="251460"/>
                  </a:lnTo>
                  <a:lnTo>
                    <a:pt x="6734884" y="226060"/>
                  </a:lnTo>
                  <a:lnTo>
                    <a:pt x="6510095" y="226060"/>
                  </a:lnTo>
                  <a:lnTo>
                    <a:pt x="6510095" y="0"/>
                  </a:lnTo>
                  <a:lnTo>
                    <a:pt x="6484694" y="0"/>
                  </a:lnTo>
                  <a:lnTo>
                    <a:pt x="6484694" y="226060"/>
                  </a:lnTo>
                  <a:lnTo>
                    <a:pt x="251460" y="226060"/>
                  </a:lnTo>
                  <a:lnTo>
                    <a:pt x="251460" y="0"/>
                  </a:lnTo>
                  <a:lnTo>
                    <a:pt x="226060" y="0"/>
                  </a:lnTo>
                  <a:lnTo>
                    <a:pt x="226060" y="226060"/>
                  </a:lnTo>
                  <a:lnTo>
                    <a:pt x="0" y="226060"/>
                  </a:lnTo>
                  <a:lnTo>
                    <a:pt x="0" y="251460"/>
                  </a:lnTo>
                  <a:lnTo>
                    <a:pt x="226060" y="251460"/>
                  </a:lnTo>
                  <a:lnTo>
                    <a:pt x="226060" y="6383047"/>
                  </a:lnTo>
                  <a:lnTo>
                    <a:pt x="0" y="6383047"/>
                  </a:lnTo>
                  <a:lnTo>
                    <a:pt x="0" y="6408447"/>
                  </a:lnTo>
                  <a:lnTo>
                    <a:pt x="226060" y="6408447"/>
                  </a:lnTo>
                  <a:lnTo>
                    <a:pt x="226060" y="6634507"/>
                  </a:lnTo>
                  <a:lnTo>
                    <a:pt x="251460" y="6634507"/>
                  </a:lnTo>
                  <a:lnTo>
                    <a:pt x="251460" y="6408447"/>
                  </a:lnTo>
                  <a:lnTo>
                    <a:pt x="6484694" y="6408447"/>
                  </a:lnTo>
                  <a:lnTo>
                    <a:pt x="6484694" y="6634507"/>
                  </a:lnTo>
                  <a:lnTo>
                    <a:pt x="6510095" y="6634507"/>
                  </a:lnTo>
                  <a:lnTo>
                    <a:pt x="6510095" y="6408447"/>
                  </a:lnTo>
                  <a:lnTo>
                    <a:pt x="6734884" y="6408447"/>
                  </a:lnTo>
                  <a:lnTo>
                    <a:pt x="6734884" y="6383047"/>
                  </a:lnTo>
                  <a:lnTo>
                    <a:pt x="6510095" y="6383047"/>
                  </a:lnTo>
                  <a:lnTo>
                    <a:pt x="6510095" y="342900"/>
                  </a:lnTo>
                  <a:lnTo>
                    <a:pt x="6510094" y="342900"/>
                  </a:lnTo>
                  <a:close/>
                  <a:moveTo>
                    <a:pt x="6484694" y="342900"/>
                  </a:moveTo>
                  <a:lnTo>
                    <a:pt x="6484694" y="6383047"/>
                  </a:lnTo>
                  <a:lnTo>
                    <a:pt x="251460" y="6383047"/>
                  </a:lnTo>
                  <a:lnTo>
                    <a:pt x="251460" y="251460"/>
                  </a:lnTo>
                  <a:lnTo>
                    <a:pt x="6484694" y="251460"/>
                  </a:lnTo>
                  <a:lnTo>
                    <a:pt x="6484694" y="342900"/>
                  </a:lnTo>
                  <a:lnTo>
                    <a:pt x="6484694" y="342900"/>
                  </a:lnTo>
                  <a:close/>
                </a:path>
              </a:pathLst>
            </a:custGeom>
            <a:solidFill>
              <a:srgbClr val="FFFFFF"/>
            </a:solidFill>
          </p:spPr>
        </p:sp>
      </p:grpSp>
      <p:grpSp>
        <p:nvGrpSpPr>
          <p:cNvPr name="Group 35" id="35"/>
          <p:cNvGrpSpPr/>
          <p:nvPr/>
        </p:nvGrpSpPr>
        <p:grpSpPr>
          <a:xfrm rot="0">
            <a:off x="13586523" y="6219452"/>
            <a:ext cx="2466520" cy="2466520"/>
            <a:chOff x="0" y="0"/>
            <a:chExt cx="1913890" cy="1913890"/>
          </a:xfrm>
        </p:grpSpPr>
        <p:sp>
          <p:nvSpPr>
            <p:cNvPr name="Freeform 36" id="36"/>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2B96ED"/>
            </a:solidFill>
          </p:spPr>
        </p:sp>
      </p:grpSp>
      <p:grpSp>
        <p:nvGrpSpPr>
          <p:cNvPr name="Group 37" id="37"/>
          <p:cNvGrpSpPr/>
          <p:nvPr/>
        </p:nvGrpSpPr>
        <p:grpSpPr>
          <a:xfrm rot="0">
            <a:off x="13586523" y="6203890"/>
            <a:ext cx="2433550" cy="2428365"/>
            <a:chOff x="0" y="0"/>
            <a:chExt cx="6648671" cy="6634507"/>
          </a:xfrm>
        </p:grpSpPr>
        <p:sp>
          <p:nvSpPr>
            <p:cNvPr name="Freeform 38" id="38"/>
            <p:cNvSpPr/>
            <p:nvPr/>
          </p:nvSpPr>
          <p:spPr>
            <a:xfrm>
              <a:off x="0" y="0"/>
              <a:ext cx="6648672" cy="6634507"/>
            </a:xfrm>
            <a:custGeom>
              <a:avLst/>
              <a:gdLst/>
              <a:ahLst/>
              <a:cxnLst/>
              <a:rect r="r" b="b" t="t" l="l"/>
              <a:pathLst>
                <a:path h="6634507" w="6648672">
                  <a:moveTo>
                    <a:pt x="6423881" y="342900"/>
                  </a:moveTo>
                  <a:lnTo>
                    <a:pt x="6423881" y="251460"/>
                  </a:lnTo>
                  <a:lnTo>
                    <a:pt x="6648672" y="251460"/>
                  </a:lnTo>
                  <a:lnTo>
                    <a:pt x="6648672" y="226060"/>
                  </a:lnTo>
                  <a:lnTo>
                    <a:pt x="6423882" y="226060"/>
                  </a:lnTo>
                  <a:lnTo>
                    <a:pt x="6423882" y="0"/>
                  </a:lnTo>
                  <a:lnTo>
                    <a:pt x="6398482" y="0"/>
                  </a:lnTo>
                  <a:lnTo>
                    <a:pt x="6398482" y="226060"/>
                  </a:lnTo>
                  <a:lnTo>
                    <a:pt x="251460" y="226060"/>
                  </a:lnTo>
                  <a:lnTo>
                    <a:pt x="251460" y="0"/>
                  </a:lnTo>
                  <a:lnTo>
                    <a:pt x="226060" y="0"/>
                  </a:lnTo>
                  <a:lnTo>
                    <a:pt x="226060" y="226060"/>
                  </a:lnTo>
                  <a:lnTo>
                    <a:pt x="0" y="226060"/>
                  </a:lnTo>
                  <a:lnTo>
                    <a:pt x="0" y="251460"/>
                  </a:lnTo>
                  <a:lnTo>
                    <a:pt x="226060" y="251460"/>
                  </a:lnTo>
                  <a:lnTo>
                    <a:pt x="226060" y="6383047"/>
                  </a:lnTo>
                  <a:lnTo>
                    <a:pt x="0" y="6383047"/>
                  </a:lnTo>
                  <a:lnTo>
                    <a:pt x="0" y="6408447"/>
                  </a:lnTo>
                  <a:lnTo>
                    <a:pt x="226060" y="6408447"/>
                  </a:lnTo>
                  <a:lnTo>
                    <a:pt x="226060" y="6634507"/>
                  </a:lnTo>
                  <a:lnTo>
                    <a:pt x="251460" y="6634507"/>
                  </a:lnTo>
                  <a:lnTo>
                    <a:pt x="251460" y="6408447"/>
                  </a:lnTo>
                  <a:lnTo>
                    <a:pt x="6398482" y="6408447"/>
                  </a:lnTo>
                  <a:lnTo>
                    <a:pt x="6398482" y="6634507"/>
                  </a:lnTo>
                  <a:lnTo>
                    <a:pt x="6423882" y="6634507"/>
                  </a:lnTo>
                  <a:lnTo>
                    <a:pt x="6423882" y="6408447"/>
                  </a:lnTo>
                  <a:lnTo>
                    <a:pt x="6648672" y="6408447"/>
                  </a:lnTo>
                  <a:lnTo>
                    <a:pt x="6648672" y="6383047"/>
                  </a:lnTo>
                  <a:lnTo>
                    <a:pt x="6423882" y="6383047"/>
                  </a:lnTo>
                  <a:lnTo>
                    <a:pt x="6423882" y="342900"/>
                  </a:lnTo>
                  <a:lnTo>
                    <a:pt x="6423881" y="342900"/>
                  </a:lnTo>
                  <a:close/>
                  <a:moveTo>
                    <a:pt x="6398481" y="342900"/>
                  </a:moveTo>
                  <a:lnTo>
                    <a:pt x="6398481" y="6383047"/>
                  </a:lnTo>
                  <a:lnTo>
                    <a:pt x="251460" y="6383047"/>
                  </a:lnTo>
                  <a:lnTo>
                    <a:pt x="251460" y="251460"/>
                  </a:lnTo>
                  <a:lnTo>
                    <a:pt x="6398482" y="251460"/>
                  </a:lnTo>
                  <a:lnTo>
                    <a:pt x="6398482" y="342900"/>
                  </a:lnTo>
                  <a:lnTo>
                    <a:pt x="6398481" y="342900"/>
                  </a:lnTo>
                  <a:close/>
                </a:path>
              </a:pathLst>
            </a:custGeom>
            <a:solidFill>
              <a:srgbClr val="FFFFFF"/>
            </a:solidFill>
          </p:spPr>
        </p:sp>
      </p:grpSp>
      <p:sp>
        <p:nvSpPr>
          <p:cNvPr name="TextBox 39" id="39"/>
          <p:cNvSpPr txBox="true"/>
          <p:nvPr/>
        </p:nvSpPr>
        <p:spPr>
          <a:xfrm rot="0">
            <a:off x="2401223" y="9356233"/>
            <a:ext cx="2473672"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data model</a:t>
            </a:r>
          </a:p>
        </p:txBody>
      </p:sp>
      <p:sp>
        <p:nvSpPr>
          <p:cNvPr name="TextBox 40" id="40"/>
          <p:cNvSpPr txBox="true"/>
          <p:nvPr/>
        </p:nvSpPr>
        <p:spPr>
          <a:xfrm rot="5400000">
            <a:off x="15081104" y="2938223"/>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
        <p:nvSpPr>
          <p:cNvPr name="TextBox 41" id="41"/>
          <p:cNvSpPr txBox="true"/>
          <p:nvPr/>
        </p:nvSpPr>
        <p:spPr>
          <a:xfrm rot="0">
            <a:off x="4190705" y="2413553"/>
            <a:ext cx="2634571" cy="422910"/>
          </a:xfrm>
          <a:prstGeom prst="rect">
            <a:avLst/>
          </a:prstGeom>
        </p:spPr>
        <p:txBody>
          <a:bodyPr anchor="t" rtlCol="false" tIns="0" lIns="0" bIns="0" rIns="0">
            <a:spAutoFit/>
          </a:bodyPr>
          <a:lstStyle/>
          <a:p>
            <a:pPr algn="ctr">
              <a:lnSpc>
                <a:spcPts val="3359"/>
              </a:lnSpc>
            </a:pPr>
            <a:r>
              <a:rPr lang="en-US" sz="2400" spc="304">
                <a:solidFill>
                  <a:srgbClr val="FFFFFF"/>
                </a:solidFill>
                <a:latin typeface="Glacial Indifference Italics"/>
              </a:rPr>
              <a:t>BORROWER</a:t>
            </a:r>
          </a:p>
        </p:txBody>
      </p:sp>
      <p:sp>
        <p:nvSpPr>
          <p:cNvPr name="TextBox 42" id="42"/>
          <p:cNvSpPr txBox="true"/>
          <p:nvPr/>
        </p:nvSpPr>
        <p:spPr>
          <a:xfrm rot="0">
            <a:off x="3464966" y="3212908"/>
            <a:ext cx="3978306" cy="2089722"/>
          </a:xfrm>
          <a:prstGeom prst="rect">
            <a:avLst/>
          </a:prstGeom>
        </p:spPr>
        <p:txBody>
          <a:bodyPr anchor="t" rtlCol="false" tIns="0" lIns="0" bIns="0" rIns="0">
            <a:spAutoFit/>
          </a:bodyPr>
          <a:lstStyle/>
          <a:p>
            <a:pPr algn="ctr">
              <a:lnSpc>
                <a:spcPts val="2358"/>
              </a:lnSpc>
            </a:pPr>
            <a:r>
              <a:rPr lang="en-US" sz="1800" spc="36">
                <a:solidFill>
                  <a:srgbClr val="FFFFFF"/>
                </a:solidFill>
                <a:latin typeface="Glacial Indifference"/>
              </a:rPr>
              <a:t>borrower_id(PK)</a:t>
            </a:r>
          </a:p>
          <a:p>
            <a:pPr algn="ctr">
              <a:lnSpc>
                <a:spcPts val="2358"/>
              </a:lnSpc>
            </a:pPr>
            <a:r>
              <a:rPr lang="en-US" sz="1800" spc="36">
                <a:solidFill>
                  <a:srgbClr val="FFFFFF"/>
                </a:solidFill>
                <a:latin typeface="Glacial Indifference"/>
              </a:rPr>
              <a:t>fname</a:t>
            </a:r>
          </a:p>
          <a:p>
            <a:pPr algn="ctr">
              <a:lnSpc>
                <a:spcPts val="2358"/>
              </a:lnSpc>
            </a:pPr>
            <a:r>
              <a:rPr lang="en-US" sz="1800" spc="36">
                <a:solidFill>
                  <a:srgbClr val="FFFFFF"/>
                </a:solidFill>
                <a:latin typeface="Glacial Indifference"/>
              </a:rPr>
              <a:t>lname</a:t>
            </a:r>
          </a:p>
          <a:p>
            <a:pPr algn="ctr">
              <a:lnSpc>
                <a:spcPts val="2358"/>
              </a:lnSpc>
            </a:pPr>
            <a:r>
              <a:rPr lang="en-US" sz="1800" spc="36">
                <a:solidFill>
                  <a:srgbClr val="FFFFFF"/>
                </a:solidFill>
                <a:latin typeface="Glacial Indifference"/>
              </a:rPr>
              <a:t>current_address</a:t>
            </a:r>
          </a:p>
          <a:p>
            <a:pPr algn="ctr">
              <a:lnSpc>
                <a:spcPts val="2358"/>
              </a:lnSpc>
            </a:pPr>
            <a:r>
              <a:rPr lang="en-US" sz="1800" spc="36">
                <a:solidFill>
                  <a:srgbClr val="FFFFFF"/>
                </a:solidFill>
                <a:latin typeface="Glacial Indifference"/>
              </a:rPr>
              <a:t>permanent_address</a:t>
            </a:r>
          </a:p>
          <a:p>
            <a:pPr algn="ctr">
              <a:lnSpc>
                <a:spcPts val="2358"/>
              </a:lnSpc>
            </a:pPr>
            <a:r>
              <a:rPr lang="en-US" sz="1800" spc="36">
                <a:solidFill>
                  <a:srgbClr val="FFFFFF"/>
                </a:solidFill>
                <a:latin typeface="Glacial Indifference"/>
              </a:rPr>
              <a:t>kyc_complete</a:t>
            </a:r>
          </a:p>
          <a:p>
            <a:pPr algn="ctr">
              <a:lnSpc>
                <a:spcPts val="2358"/>
              </a:lnSpc>
            </a:pPr>
            <a:r>
              <a:rPr lang="en-US" sz="1800" spc="36">
                <a:solidFill>
                  <a:srgbClr val="FFFFFF"/>
                </a:solidFill>
                <a:latin typeface="Glacial Indifference"/>
              </a:rPr>
              <a:t>highest qualification</a:t>
            </a:r>
          </a:p>
        </p:txBody>
      </p:sp>
      <p:sp>
        <p:nvSpPr>
          <p:cNvPr name="TextBox 43" id="43"/>
          <p:cNvSpPr txBox="true"/>
          <p:nvPr/>
        </p:nvSpPr>
        <p:spPr>
          <a:xfrm rot="0">
            <a:off x="11520349" y="2385035"/>
            <a:ext cx="2634571" cy="422910"/>
          </a:xfrm>
          <a:prstGeom prst="rect">
            <a:avLst/>
          </a:prstGeom>
        </p:spPr>
        <p:txBody>
          <a:bodyPr anchor="t" rtlCol="false" tIns="0" lIns="0" bIns="0" rIns="0">
            <a:spAutoFit/>
          </a:bodyPr>
          <a:lstStyle/>
          <a:p>
            <a:pPr algn="ctr">
              <a:lnSpc>
                <a:spcPts val="3359"/>
              </a:lnSpc>
            </a:pPr>
            <a:r>
              <a:rPr lang="en-US" sz="2400" spc="304">
                <a:solidFill>
                  <a:srgbClr val="FFFFFF"/>
                </a:solidFill>
                <a:latin typeface="Glacial Indifference Italics"/>
              </a:rPr>
              <a:t>LOAN_REQUEST</a:t>
            </a:r>
          </a:p>
        </p:txBody>
      </p:sp>
      <p:sp>
        <p:nvSpPr>
          <p:cNvPr name="TextBox 44" id="44"/>
          <p:cNvSpPr txBox="true"/>
          <p:nvPr/>
        </p:nvSpPr>
        <p:spPr>
          <a:xfrm rot="0">
            <a:off x="10837459" y="3124034"/>
            <a:ext cx="3965839" cy="2060829"/>
          </a:xfrm>
          <a:prstGeom prst="rect">
            <a:avLst/>
          </a:prstGeom>
        </p:spPr>
        <p:txBody>
          <a:bodyPr anchor="t" rtlCol="false" tIns="0" lIns="0" bIns="0" rIns="0">
            <a:spAutoFit/>
          </a:bodyPr>
          <a:lstStyle/>
          <a:p>
            <a:pPr algn="ctr">
              <a:lnSpc>
                <a:spcPts val="2358"/>
              </a:lnSpc>
            </a:pPr>
            <a:r>
              <a:rPr lang="en-US" sz="1800" spc="36">
                <a:solidFill>
                  <a:srgbClr val="FFFFFF"/>
                </a:solidFill>
                <a:latin typeface="Glacial Indifference"/>
              </a:rPr>
              <a:t>credit_id(PK)</a:t>
            </a:r>
          </a:p>
          <a:p>
            <a:pPr algn="ctr">
              <a:lnSpc>
                <a:spcPts val="2358"/>
              </a:lnSpc>
            </a:pPr>
            <a:r>
              <a:rPr lang="en-US" sz="1800" spc="36">
                <a:solidFill>
                  <a:srgbClr val="FFFFFF"/>
                </a:solidFill>
                <a:latin typeface="Glacial Indifference"/>
              </a:rPr>
              <a:t>borrower_id(FK)</a:t>
            </a:r>
          </a:p>
          <a:p>
            <a:pPr algn="ctr">
              <a:lnSpc>
                <a:spcPts val="2358"/>
              </a:lnSpc>
            </a:pPr>
            <a:r>
              <a:rPr lang="en-US" sz="1800" spc="36">
                <a:solidFill>
                  <a:srgbClr val="FFFFFF"/>
                </a:solidFill>
                <a:latin typeface="Glacial Indifference"/>
              </a:rPr>
              <a:t>loan_amt</a:t>
            </a:r>
          </a:p>
          <a:p>
            <a:pPr algn="ctr">
              <a:lnSpc>
                <a:spcPts val="2358"/>
              </a:lnSpc>
            </a:pPr>
            <a:r>
              <a:rPr lang="en-US" sz="1800" spc="36">
                <a:solidFill>
                  <a:srgbClr val="FFFFFF"/>
                </a:solidFill>
                <a:latin typeface="Glacial Indifference"/>
              </a:rPr>
              <a:t>loan_tenure</a:t>
            </a:r>
          </a:p>
          <a:p>
            <a:pPr algn="ctr">
              <a:lnSpc>
                <a:spcPts val="2358"/>
              </a:lnSpc>
            </a:pPr>
            <a:r>
              <a:rPr lang="en-US" sz="1800" spc="36">
                <a:solidFill>
                  <a:srgbClr val="FFFFFF"/>
                </a:solidFill>
                <a:latin typeface="Glacial Indifference"/>
              </a:rPr>
              <a:t>interest_rate</a:t>
            </a:r>
          </a:p>
          <a:p>
            <a:pPr algn="ctr">
              <a:lnSpc>
                <a:spcPts val="2358"/>
              </a:lnSpc>
            </a:pPr>
            <a:r>
              <a:rPr lang="en-US" sz="1800" spc="36">
                <a:solidFill>
                  <a:srgbClr val="FFFFFF"/>
                </a:solidFill>
                <a:latin typeface="Glacial Indifference"/>
              </a:rPr>
              <a:t>risk_rating</a:t>
            </a:r>
          </a:p>
          <a:p>
            <a:pPr algn="ctr">
              <a:lnSpc>
                <a:spcPts val="2358"/>
              </a:lnSpc>
            </a:pPr>
            <a:r>
              <a:rPr lang="en-US" sz="1800" spc="36">
                <a:solidFill>
                  <a:srgbClr val="FFFFFF"/>
                </a:solidFill>
                <a:latin typeface="Glacial Indifference"/>
              </a:rPr>
              <a:t>ability to repay</a:t>
            </a:r>
          </a:p>
        </p:txBody>
      </p:sp>
      <p:sp>
        <p:nvSpPr>
          <p:cNvPr name="TextBox 45" id="45"/>
          <p:cNvSpPr txBox="true"/>
          <p:nvPr/>
        </p:nvSpPr>
        <p:spPr>
          <a:xfrm rot="0">
            <a:off x="1028700" y="5591224"/>
            <a:ext cx="3805449" cy="415290"/>
          </a:xfrm>
          <a:prstGeom prst="rect">
            <a:avLst/>
          </a:prstGeom>
        </p:spPr>
        <p:txBody>
          <a:bodyPr anchor="t" rtlCol="false" tIns="0" lIns="0" bIns="0" rIns="0">
            <a:spAutoFit/>
          </a:bodyPr>
          <a:lstStyle/>
          <a:p>
            <a:pPr algn="ctr">
              <a:lnSpc>
                <a:spcPts val="3359"/>
              </a:lnSpc>
            </a:pPr>
            <a:r>
              <a:rPr lang="en-US" sz="2400" spc="304">
                <a:solidFill>
                  <a:srgbClr val="FFFFFF"/>
                </a:solidFill>
                <a:latin typeface="Glacial Indifference Italics"/>
              </a:rPr>
              <a:t>EMPLOYMENT DETAILS</a:t>
            </a:r>
          </a:p>
        </p:txBody>
      </p:sp>
      <p:grpSp>
        <p:nvGrpSpPr>
          <p:cNvPr name="Group 46" id="46"/>
          <p:cNvGrpSpPr/>
          <p:nvPr/>
        </p:nvGrpSpPr>
        <p:grpSpPr>
          <a:xfrm rot="0">
            <a:off x="2248295" y="6222968"/>
            <a:ext cx="2433550" cy="2428365"/>
            <a:chOff x="0" y="0"/>
            <a:chExt cx="6648671" cy="6634507"/>
          </a:xfrm>
        </p:grpSpPr>
        <p:sp>
          <p:nvSpPr>
            <p:cNvPr name="Freeform 47" id="47"/>
            <p:cNvSpPr/>
            <p:nvPr/>
          </p:nvSpPr>
          <p:spPr>
            <a:xfrm>
              <a:off x="0" y="0"/>
              <a:ext cx="6648672" cy="6634507"/>
            </a:xfrm>
            <a:custGeom>
              <a:avLst/>
              <a:gdLst/>
              <a:ahLst/>
              <a:cxnLst/>
              <a:rect r="r" b="b" t="t" l="l"/>
              <a:pathLst>
                <a:path h="6634507" w="6648672">
                  <a:moveTo>
                    <a:pt x="6423881" y="342900"/>
                  </a:moveTo>
                  <a:lnTo>
                    <a:pt x="6423881" y="251460"/>
                  </a:lnTo>
                  <a:lnTo>
                    <a:pt x="6648672" y="251460"/>
                  </a:lnTo>
                  <a:lnTo>
                    <a:pt x="6648672" y="226060"/>
                  </a:lnTo>
                  <a:lnTo>
                    <a:pt x="6423882" y="226060"/>
                  </a:lnTo>
                  <a:lnTo>
                    <a:pt x="6423882" y="0"/>
                  </a:lnTo>
                  <a:lnTo>
                    <a:pt x="6398482" y="0"/>
                  </a:lnTo>
                  <a:lnTo>
                    <a:pt x="6398482" y="226060"/>
                  </a:lnTo>
                  <a:lnTo>
                    <a:pt x="251460" y="226060"/>
                  </a:lnTo>
                  <a:lnTo>
                    <a:pt x="251460" y="0"/>
                  </a:lnTo>
                  <a:lnTo>
                    <a:pt x="226060" y="0"/>
                  </a:lnTo>
                  <a:lnTo>
                    <a:pt x="226060" y="226060"/>
                  </a:lnTo>
                  <a:lnTo>
                    <a:pt x="0" y="226060"/>
                  </a:lnTo>
                  <a:lnTo>
                    <a:pt x="0" y="251460"/>
                  </a:lnTo>
                  <a:lnTo>
                    <a:pt x="226060" y="251460"/>
                  </a:lnTo>
                  <a:lnTo>
                    <a:pt x="226060" y="6383047"/>
                  </a:lnTo>
                  <a:lnTo>
                    <a:pt x="0" y="6383047"/>
                  </a:lnTo>
                  <a:lnTo>
                    <a:pt x="0" y="6408447"/>
                  </a:lnTo>
                  <a:lnTo>
                    <a:pt x="226060" y="6408447"/>
                  </a:lnTo>
                  <a:lnTo>
                    <a:pt x="226060" y="6634507"/>
                  </a:lnTo>
                  <a:lnTo>
                    <a:pt x="251460" y="6634507"/>
                  </a:lnTo>
                  <a:lnTo>
                    <a:pt x="251460" y="6408447"/>
                  </a:lnTo>
                  <a:lnTo>
                    <a:pt x="6398482" y="6408447"/>
                  </a:lnTo>
                  <a:lnTo>
                    <a:pt x="6398482" y="6634507"/>
                  </a:lnTo>
                  <a:lnTo>
                    <a:pt x="6423882" y="6634507"/>
                  </a:lnTo>
                  <a:lnTo>
                    <a:pt x="6423882" y="6408447"/>
                  </a:lnTo>
                  <a:lnTo>
                    <a:pt x="6648672" y="6408447"/>
                  </a:lnTo>
                  <a:lnTo>
                    <a:pt x="6648672" y="6383047"/>
                  </a:lnTo>
                  <a:lnTo>
                    <a:pt x="6423882" y="6383047"/>
                  </a:lnTo>
                  <a:lnTo>
                    <a:pt x="6423882" y="342900"/>
                  </a:lnTo>
                  <a:lnTo>
                    <a:pt x="6423881" y="342900"/>
                  </a:lnTo>
                  <a:close/>
                  <a:moveTo>
                    <a:pt x="6398481" y="342900"/>
                  </a:moveTo>
                  <a:lnTo>
                    <a:pt x="6398481" y="6383047"/>
                  </a:lnTo>
                  <a:lnTo>
                    <a:pt x="251460" y="6383047"/>
                  </a:lnTo>
                  <a:lnTo>
                    <a:pt x="251460" y="251460"/>
                  </a:lnTo>
                  <a:lnTo>
                    <a:pt x="6398482" y="251460"/>
                  </a:lnTo>
                  <a:lnTo>
                    <a:pt x="6398482" y="342900"/>
                  </a:lnTo>
                  <a:lnTo>
                    <a:pt x="6398481" y="342900"/>
                  </a:lnTo>
                  <a:close/>
                </a:path>
              </a:pathLst>
            </a:custGeom>
            <a:solidFill>
              <a:srgbClr val="FFFFFF"/>
            </a:solidFill>
          </p:spPr>
        </p:sp>
      </p:grpSp>
      <p:sp>
        <p:nvSpPr>
          <p:cNvPr name="TextBox 48" id="48"/>
          <p:cNvSpPr txBox="true"/>
          <p:nvPr/>
        </p:nvSpPr>
        <p:spPr>
          <a:xfrm rot="0">
            <a:off x="2340591" y="6766618"/>
            <a:ext cx="2248752" cy="2552700"/>
          </a:xfrm>
          <a:prstGeom prst="rect">
            <a:avLst/>
          </a:prstGeom>
        </p:spPr>
        <p:txBody>
          <a:bodyPr anchor="t" rtlCol="false" tIns="0" lIns="0" bIns="0" rIns="0">
            <a:spAutoFit/>
          </a:bodyPr>
          <a:lstStyle/>
          <a:p>
            <a:pPr algn="ctr">
              <a:lnSpc>
                <a:spcPts val="2520"/>
              </a:lnSpc>
            </a:pPr>
            <a:r>
              <a:rPr lang="en-US" sz="1800">
                <a:solidFill>
                  <a:srgbClr val="FFFFFF"/>
                </a:solidFill>
                <a:latin typeface="Glacial Indifference"/>
              </a:rPr>
              <a:t>id(PK)</a:t>
            </a:r>
          </a:p>
          <a:p>
            <a:pPr algn="ctr">
              <a:lnSpc>
                <a:spcPts val="2520"/>
              </a:lnSpc>
            </a:pPr>
            <a:r>
              <a:rPr lang="en-US" sz="1800">
                <a:solidFill>
                  <a:srgbClr val="FFFFFF"/>
                </a:solidFill>
                <a:latin typeface="Glacial Indifference"/>
              </a:rPr>
              <a:t>profession_type</a:t>
            </a:r>
          </a:p>
          <a:p>
            <a:pPr algn="ctr">
              <a:lnSpc>
                <a:spcPts val="2520"/>
              </a:lnSpc>
            </a:pPr>
            <a:r>
              <a:rPr lang="en-US" sz="1800">
                <a:solidFill>
                  <a:srgbClr val="FFFFFF"/>
                </a:solidFill>
                <a:latin typeface="Glacial Indifference"/>
              </a:rPr>
              <a:t>employment_desc</a:t>
            </a:r>
          </a:p>
          <a:p>
            <a:pPr algn="ctr">
              <a:lnSpc>
                <a:spcPts val="2520"/>
              </a:lnSpc>
            </a:pPr>
            <a:r>
              <a:rPr lang="en-US" sz="1800">
                <a:solidFill>
                  <a:srgbClr val="FFFFFF"/>
                </a:solidFill>
                <a:latin typeface="Glacial Indifference"/>
              </a:rPr>
              <a:t>borrower_id(FK)</a:t>
            </a:r>
          </a:p>
          <a:p>
            <a:pPr algn="ctr">
              <a:lnSpc>
                <a:spcPts val="2520"/>
              </a:lnSpc>
            </a:pPr>
          </a:p>
          <a:p>
            <a:pPr algn="ctr">
              <a:lnSpc>
                <a:spcPts val="2520"/>
              </a:lnSpc>
            </a:pPr>
          </a:p>
          <a:p>
            <a:pPr algn="ctr">
              <a:lnSpc>
                <a:spcPts val="2520"/>
              </a:lnSpc>
            </a:pPr>
          </a:p>
          <a:p>
            <a:pPr algn="ctr">
              <a:lnSpc>
                <a:spcPts val="2520"/>
              </a:lnSpc>
            </a:pPr>
          </a:p>
        </p:txBody>
      </p:sp>
      <p:sp>
        <p:nvSpPr>
          <p:cNvPr name="TextBox 49" id="49"/>
          <p:cNvSpPr txBox="true"/>
          <p:nvPr/>
        </p:nvSpPr>
        <p:spPr>
          <a:xfrm rot="0">
            <a:off x="6210012" y="5636627"/>
            <a:ext cx="3642726" cy="369887"/>
          </a:xfrm>
          <a:prstGeom prst="rect">
            <a:avLst/>
          </a:prstGeom>
        </p:spPr>
        <p:txBody>
          <a:bodyPr anchor="t" rtlCol="false" tIns="0" lIns="0" bIns="0" rIns="0">
            <a:spAutoFit/>
          </a:bodyPr>
          <a:lstStyle/>
          <a:p>
            <a:pPr algn="ctr">
              <a:lnSpc>
                <a:spcPts val="3023"/>
              </a:lnSpc>
            </a:pPr>
            <a:r>
              <a:rPr lang="en-US" sz="2159" spc="274">
                <a:solidFill>
                  <a:srgbClr val="FFFFFF"/>
                </a:solidFill>
                <a:latin typeface="Glacial Indifference Italics"/>
              </a:rPr>
              <a:t>STATE_AGENCY_INFO</a:t>
            </a:r>
          </a:p>
        </p:txBody>
      </p:sp>
      <p:sp>
        <p:nvSpPr>
          <p:cNvPr name="TextBox 50" id="50"/>
          <p:cNvSpPr txBox="true"/>
          <p:nvPr/>
        </p:nvSpPr>
        <p:spPr>
          <a:xfrm rot="0">
            <a:off x="6376306" y="6717103"/>
            <a:ext cx="2187501" cy="1249680"/>
          </a:xfrm>
          <a:prstGeom prst="rect">
            <a:avLst/>
          </a:prstGeom>
        </p:spPr>
        <p:txBody>
          <a:bodyPr anchor="t" rtlCol="false" tIns="0" lIns="0" bIns="0" rIns="0">
            <a:spAutoFit/>
          </a:bodyPr>
          <a:lstStyle/>
          <a:p>
            <a:pPr algn="ctr">
              <a:lnSpc>
                <a:spcPts val="2520"/>
              </a:lnSpc>
            </a:pPr>
            <a:r>
              <a:rPr lang="en-US" sz="1800">
                <a:solidFill>
                  <a:srgbClr val="FFFFFF"/>
                </a:solidFill>
                <a:latin typeface="Glacial Indifference"/>
              </a:rPr>
              <a:t>id(PK)</a:t>
            </a:r>
          </a:p>
          <a:p>
            <a:pPr algn="ctr">
              <a:lnSpc>
                <a:spcPts val="2520"/>
              </a:lnSpc>
            </a:pPr>
            <a:r>
              <a:rPr lang="en-US" sz="1800">
                <a:solidFill>
                  <a:srgbClr val="FFFFFF"/>
                </a:solidFill>
                <a:latin typeface="Glacial Indifference"/>
              </a:rPr>
              <a:t>member_from</a:t>
            </a:r>
          </a:p>
          <a:p>
            <a:pPr algn="ctr">
              <a:lnSpc>
                <a:spcPts val="2520"/>
              </a:lnSpc>
            </a:pPr>
            <a:r>
              <a:rPr lang="en-US" sz="1800">
                <a:solidFill>
                  <a:srgbClr val="FFFFFF"/>
                </a:solidFill>
                <a:latin typeface="Glacial Indifference"/>
              </a:rPr>
              <a:t>member_till</a:t>
            </a:r>
          </a:p>
          <a:p>
            <a:pPr algn="ctr">
              <a:lnSpc>
                <a:spcPts val="2520"/>
              </a:lnSpc>
            </a:pPr>
            <a:r>
              <a:rPr lang="en-US" sz="1800">
                <a:solidFill>
                  <a:srgbClr val="FFFFFF"/>
                </a:solidFill>
                <a:latin typeface="Glacial Indifference"/>
              </a:rPr>
              <a:t>borrower_id(FK)</a:t>
            </a:r>
          </a:p>
        </p:txBody>
      </p:sp>
      <p:sp>
        <p:nvSpPr>
          <p:cNvPr name="TextBox 51" id="51"/>
          <p:cNvSpPr txBox="true"/>
          <p:nvPr/>
        </p:nvSpPr>
        <p:spPr>
          <a:xfrm rot="0">
            <a:off x="8901345" y="8881556"/>
            <a:ext cx="3642726" cy="376744"/>
          </a:xfrm>
          <a:prstGeom prst="rect">
            <a:avLst/>
          </a:prstGeom>
        </p:spPr>
        <p:txBody>
          <a:bodyPr anchor="t" rtlCol="false" tIns="0" lIns="0" bIns="0" rIns="0">
            <a:spAutoFit/>
          </a:bodyPr>
          <a:lstStyle/>
          <a:p>
            <a:pPr algn="ctr">
              <a:lnSpc>
                <a:spcPts val="3023"/>
              </a:lnSpc>
            </a:pPr>
            <a:r>
              <a:rPr lang="en-US" sz="2159" spc="274">
                <a:solidFill>
                  <a:srgbClr val="FFFFFF"/>
                </a:solidFill>
                <a:latin typeface="Glacial Indifference Italics"/>
              </a:rPr>
              <a:t>BORROWER ASSET</a:t>
            </a:r>
          </a:p>
        </p:txBody>
      </p:sp>
      <p:sp>
        <p:nvSpPr>
          <p:cNvPr name="TextBox 52" id="52"/>
          <p:cNvSpPr txBox="true"/>
          <p:nvPr/>
        </p:nvSpPr>
        <p:spPr>
          <a:xfrm rot="0">
            <a:off x="12981935" y="8881556"/>
            <a:ext cx="3642726" cy="376744"/>
          </a:xfrm>
          <a:prstGeom prst="rect">
            <a:avLst/>
          </a:prstGeom>
        </p:spPr>
        <p:txBody>
          <a:bodyPr anchor="t" rtlCol="false" tIns="0" lIns="0" bIns="0" rIns="0">
            <a:spAutoFit/>
          </a:bodyPr>
          <a:lstStyle/>
          <a:p>
            <a:pPr algn="ctr">
              <a:lnSpc>
                <a:spcPts val="3023"/>
              </a:lnSpc>
            </a:pPr>
            <a:r>
              <a:rPr lang="en-US" sz="2159" spc="274">
                <a:solidFill>
                  <a:srgbClr val="FFFFFF"/>
                </a:solidFill>
                <a:latin typeface="Glacial Indifference Italics"/>
              </a:rPr>
              <a:t>BORROWER LIABILITY</a:t>
            </a:r>
          </a:p>
        </p:txBody>
      </p:sp>
      <p:sp>
        <p:nvSpPr>
          <p:cNvPr name="TextBox 53" id="53"/>
          <p:cNvSpPr txBox="true"/>
          <p:nvPr/>
        </p:nvSpPr>
        <p:spPr>
          <a:xfrm rot="0">
            <a:off x="9628957" y="6812338"/>
            <a:ext cx="2187501" cy="1249680"/>
          </a:xfrm>
          <a:prstGeom prst="rect">
            <a:avLst/>
          </a:prstGeom>
        </p:spPr>
        <p:txBody>
          <a:bodyPr anchor="t" rtlCol="false" tIns="0" lIns="0" bIns="0" rIns="0">
            <a:spAutoFit/>
          </a:bodyPr>
          <a:lstStyle/>
          <a:p>
            <a:pPr algn="ctr">
              <a:lnSpc>
                <a:spcPts val="2520"/>
              </a:lnSpc>
            </a:pPr>
            <a:r>
              <a:rPr lang="en-US" sz="1800">
                <a:solidFill>
                  <a:srgbClr val="FFFFFF"/>
                </a:solidFill>
                <a:latin typeface="Glacial Indifference"/>
              </a:rPr>
              <a:t>id(PK)</a:t>
            </a:r>
          </a:p>
          <a:p>
            <a:pPr algn="ctr">
              <a:lnSpc>
                <a:spcPts val="2520"/>
              </a:lnSpc>
            </a:pPr>
            <a:r>
              <a:rPr lang="en-US" sz="1800">
                <a:solidFill>
                  <a:srgbClr val="FFFFFF"/>
                </a:solidFill>
                <a:latin typeface="Glacial Indifference"/>
              </a:rPr>
              <a:t>asset_type</a:t>
            </a:r>
          </a:p>
          <a:p>
            <a:pPr algn="ctr">
              <a:lnSpc>
                <a:spcPts val="2520"/>
              </a:lnSpc>
            </a:pPr>
            <a:r>
              <a:rPr lang="en-US" sz="1800">
                <a:solidFill>
                  <a:srgbClr val="FFFFFF"/>
                </a:solidFill>
                <a:latin typeface="Glacial Indifference"/>
              </a:rPr>
              <a:t>asset_value</a:t>
            </a:r>
          </a:p>
          <a:p>
            <a:pPr algn="ctr">
              <a:lnSpc>
                <a:spcPts val="2520"/>
              </a:lnSpc>
            </a:pPr>
            <a:r>
              <a:rPr lang="en-US" sz="1800">
                <a:solidFill>
                  <a:srgbClr val="FFFFFF"/>
                </a:solidFill>
                <a:latin typeface="Glacial Indifference"/>
              </a:rPr>
              <a:t>credit_id(FK)</a:t>
            </a:r>
          </a:p>
        </p:txBody>
      </p:sp>
      <p:sp>
        <p:nvSpPr>
          <p:cNvPr name="TextBox 54" id="54"/>
          <p:cNvSpPr txBox="true"/>
          <p:nvPr/>
        </p:nvSpPr>
        <p:spPr>
          <a:xfrm rot="0">
            <a:off x="13726033" y="6693290"/>
            <a:ext cx="2187501" cy="1249680"/>
          </a:xfrm>
          <a:prstGeom prst="rect">
            <a:avLst/>
          </a:prstGeom>
        </p:spPr>
        <p:txBody>
          <a:bodyPr anchor="t" rtlCol="false" tIns="0" lIns="0" bIns="0" rIns="0">
            <a:spAutoFit/>
          </a:bodyPr>
          <a:lstStyle/>
          <a:p>
            <a:pPr algn="ctr">
              <a:lnSpc>
                <a:spcPts val="2520"/>
              </a:lnSpc>
            </a:pPr>
            <a:r>
              <a:rPr lang="en-US" sz="1800">
                <a:solidFill>
                  <a:srgbClr val="FFFFFF"/>
                </a:solidFill>
                <a:latin typeface="Glacial Indifference"/>
              </a:rPr>
              <a:t>id(PK)</a:t>
            </a:r>
          </a:p>
          <a:p>
            <a:pPr algn="ctr">
              <a:lnSpc>
                <a:spcPts val="2520"/>
              </a:lnSpc>
            </a:pPr>
            <a:r>
              <a:rPr lang="en-US" sz="1800">
                <a:solidFill>
                  <a:srgbClr val="FFFFFF"/>
                </a:solidFill>
                <a:latin typeface="Glacial Indifference"/>
              </a:rPr>
              <a:t>existing_liability</a:t>
            </a:r>
          </a:p>
          <a:p>
            <a:pPr algn="ctr">
              <a:lnSpc>
                <a:spcPts val="2520"/>
              </a:lnSpc>
            </a:pPr>
            <a:r>
              <a:rPr lang="en-US" sz="1800">
                <a:solidFill>
                  <a:srgbClr val="FFFFFF"/>
                </a:solidFill>
                <a:latin typeface="Glacial Indifference"/>
              </a:rPr>
              <a:t>liability_type</a:t>
            </a:r>
          </a:p>
          <a:p>
            <a:pPr algn="ctr">
              <a:lnSpc>
                <a:spcPts val="2520"/>
              </a:lnSpc>
            </a:pPr>
            <a:r>
              <a:rPr lang="en-US" sz="1800">
                <a:solidFill>
                  <a:srgbClr val="FFFFFF"/>
                </a:solidFill>
                <a:latin typeface="Glacial Indifference"/>
              </a:rPr>
              <a:t>credit_id(FK)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48C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099266" y="-2047397"/>
            <a:ext cx="5256167" cy="467798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3616302" y="3113217"/>
            <a:ext cx="8278095" cy="9583902"/>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2309401">
            <a:off x="14098817" y="4565386"/>
            <a:ext cx="1917518" cy="2219992"/>
          </a:xfrm>
          <a:prstGeom prst="rect">
            <a:avLst/>
          </a:prstGeom>
        </p:spPr>
      </p:pic>
      <p:sp>
        <p:nvSpPr>
          <p:cNvPr name="AutoShape 5" id="5"/>
          <p:cNvSpPr/>
          <p:nvPr/>
        </p:nvSpPr>
        <p:spPr>
          <a:xfrm rot="-5400000">
            <a:off x="3293209" y="82186"/>
            <a:ext cx="35749" cy="2211479"/>
          </a:xfrm>
          <a:prstGeom prst="rect">
            <a:avLst/>
          </a:prstGeom>
          <a:solidFill>
            <a:srgbClr val="FFFFFF"/>
          </a:solidFill>
        </p:spPr>
      </p:sp>
      <p:sp>
        <p:nvSpPr>
          <p:cNvPr name="TextBox 6" id="6"/>
          <p:cNvSpPr txBox="true"/>
          <p:nvPr/>
        </p:nvSpPr>
        <p:spPr>
          <a:xfrm rot="0">
            <a:off x="1235187" y="1215325"/>
            <a:ext cx="11558050" cy="1201367"/>
          </a:xfrm>
          <a:prstGeom prst="rect">
            <a:avLst/>
          </a:prstGeom>
        </p:spPr>
        <p:txBody>
          <a:bodyPr anchor="t" rtlCol="false" tIns="0" lIns="0" bIns="0" rIns="0">
            <a:spAutoFit/>
          </a:bodyPr>
          <a:lstStyle/>
          <a:p>
            <a:pPr>
              <a:lnSpc>
                <a:spcPts val="9599"/>
              </a:lnSpc>
            </a:pPr>
            <a:r>
              <a:rPr lang="en-US" sz="7999">
                <a:solidFill>
                  <a:srgbClr val="FFFFFF"/>
                </a:solidFill>
                <a:latin typeface="Libre Franklin Bold"/>
              </a:rPr>
              <a:t>Presentation Overview</a:t>
            </a:r>
          </a:p>
        </p:txBody>
      </p:sp>
      <p:sp>
        <p:nvSpPr>
          <p:cNvPr name="TextBox 7" id="7"/>
          <p:cNvSpPr txBox="true"/>
          <p:nvPr/>
        </p:nvSpPr>
        <p:spPr>
          <a:xfrm rot="0">
            <a:off x="1235187" y="4681427"/>
            <a:ext cx="14005674" cy="2551923"/>
          </a:xfrm>
          <a:prstGeom prst="rect">
            <a:avLst/>
          </a:prstGeom>
        </p:spPr>
        <p:txBody>
          <a:bodyPr anchor="t" rtlCol="false" tIns="0" lIns="0" bIns="0" rIns="0">
            <a:spAutoFit/>
          </a:bodyPr>
          <a:lstStyle/>
          <a:p>
            <a:pPr marL="537239" indent="-268619" lvl="1">
              <a:lnSpc>
                <a:spcPts val="3483"/>
              </a:lnSpc>
              <a:buFont typeface="Arial"/>
              <a:buChar char="•"/>
            </a:pPr>
            <a:r>
              <a:rPr lang="en-US" sz="2488">
                <a:solidFill>
                  <a:srgbClr val="FFFFFF"/>
                </a:solidFill>
                <a:latin typeface="Libre Franklin Light"/>
              </a:rPr>
              <a:t>Problem Statement</a:t>
            </a:r>
          </a:p>
          <a:p>
            <a:pPr marL="537239" indent="-268619" lvl="1">
              <a:lnSpc>
                <a:spcPts val="3483"/>
              </a:lnSpc>
              <a:buFont typeface="Arial"/>
              <a:buChar char="•"/>
            </a:pPr>
            <a:r>
              <a:rPr lang="en-US" sz="2488">
                <a:solidFill>
                  <a:srgbClr val="FFFFFF"/>
                </a:solidFill>
                <a:latin typeface="Libre Franklin Light"/>
              </a:rPr>
              <a:t>Existing systems &amp; its problems.</a:t>
            </a:r>
          </a:p>
          <a:p>
            <a:pPr marL="537239" indent="-268619" lvl="1">
              <a:lnSpc>
                <a:spcPts val="3483"/>
              </a:lnSpc>
              <a:buFont typeface="Arial"/>
              <a:buChar char="•"/>
            </a:pPr>
            <a:r>
              <a:rPr lang="en-US" sz="2488">
                <a:solidFill>
                  <a:srgbClr val="FFFFFF"/>
                </a:solidFill>
                <a:latin typeface="Libre Franklin Light"/>
              </a:rPr>
              <a:t>Solutions to existing systems</a:t>
            </a:r>
          </a:p>
          <a:p>
            <a:pPr marL="537239" indent="-268619" lvl="1">
              <a:lnSpc>
                <a:spcPts val="3483"/>
              </a:lnSpc>
              <a:buFont typeface="Arial"/>
              <a:buChar char="•"/>
            </a:pPr>
            <a:r>
              <a:rPr lang="en-US" sz="2488">
                <a:solidFill>
                  <a:srgbClr val="FFFFFF"/>
                </a:solidFill>
                <a:latin typeface="Libre Franklin Light"/>
              </a:rPr>
              <a:t>Existing PeerToPeer systems.</a:t>
            </a:r>
          </a:p>
          <a:p>
            <a:pPr marL="537239" indent="-268619" lvl="1">
              <a:lnSpc>
                <a:spcPts val="3483"/>
              </a:lnSpc>
              <a:buFont typeface="Arial"/>
              <a:buChar char="•"/>
            </a:pPr>
            <a:r>
              <a:rPr lang="en-US" sz="2488">
                <a:solidFill>
                  <a:srgbClr val="FFFFFF"/>
                </a:solidFill>
                <a:latin typeface="Libre Franklin Light"/>
              </a:rPr>
              <a:t>Success stories.</a:t>
            </a:r>
          </a:p>
          <a:p>
            <a:pPr marL="537238" indent="-268619" lvl="1">
              <a:lnSpc>
                <a:spcPts val="3483"/>
              </a:lnSpc>
              <a:buFont typeface="Arial"/>
              <a:buChar char="•"/>
            </a:pPr>
            <a:r>
              <a:rPr lang="en-US" sz="2488">
                <a:solidFill>
                  <a:srgbClr val="FFFFFF"/>
                </a:solidFill>
                <a:latin typeface="Libre Franklin Light"/>
              </a:rPr>
              <a:t>CrowdPay</a:t>
            </a:r>
          </a:p>
        </p:txBody>
      </p:sp>
      <p:sp>
        <p:nvSpPr>
          <p:cNvPr name="TextBox 8" id="8"/>
          <p:cNvSpPr txBox="true"/>
          <p:nvPr/>
        </p:nvSpPr>
        <p:spPr>
          <a:xfrm rot="0">
            <a:off x="7260146" y="4671902"/>
            <a:ext cx="7604418" cy="2532956"/>
          </a:xfrm>
          <a:prstGeom prst="rect">
            <a:avLst/>
          </a:prstGeom>
        </p:spPr>
        <p:txBody>
          <a:bodyPr anchor="t" rtlCol="false" tIns="0" lIns="0" bIns="0" rIns="0">
            <a:spAutoFit/>
          </a:bodyPr>
          <a:lstStyle/>
          <a:p>
            <a:pPr marL="531150" indent="-265575" lvl="1">
              <a:lnSpc>
                <a:spcPts val="3444"/>
              </a:lnSpc>
              <a:buFont typeface="Arial"/>
              <a:buChar char="•"/>
            </a:pPr>
            <a:r>
              <a:rPr lang="en-US" sz="2460">
                <a:solidFill>
                  <a:srgbClr val="FFFFFF"/>
                </a:solidFill>
                <a:latin typeface="Libre Franklin Light"/>
              </a:rPr>
              <a:t>How CrowdPay is different from other systems.</a:t>
            </a:r>
          </a:p>
          <a:p>
            <a:pPr marL="531150" indent="-265575" lvl="1">
              <a:lnSpc>
                <a:spcPts val="3444"/>
              </a:lnSpc>
              <a:buFont typeface="Arial"/>
              <a:buChar char="•"/>
            </a:pPr>
            <a:r>
              <a:rPr lang="en-US" sz="2460">
                <a:solidFill>
                  <a:srgbClr val="FFFFFF"/>
                </a:solidFill>
                <a:latin typeface="Libre Franklin Light"/>
              </a:rPr>
              <a:t>How it works</a:t>
            </a:r>
          </a:p>
          <a:p>
            <a:pPr marL="531150" indent="-265575" lvl="1">
              <a:lnSpc>
                <a:spcPts val="3444"/>
              </a:lnSpc>
              <a:buFont typeface="Arial"/>
              <a:buChar char="•"/>
            </a:pPr>
            <a:r>
              <a:rPr lang="en-US" sz="2460">
                <a:solidFill>
                  <a:srgbClr val="FFFFFF"/>
                </a:solidFill>
                <a:latin typeface="Libre Franklin Light"/>
              </a:rPr>
              <a:t>Key-Players involved.</a:t>
            </a:r>
          </a:p>
          <a:p>
            <a:pPr marL="531150" indent="-265575" lvl="1">
              <a:lnSpc>
                <a:spcPts val="3444"/>
              </a:lnSpc>
              <a:buFont typeface="Arial"/>
              <a:buChar char="•"/>
            </a:pPr>
            <a:r>
              <a:rPr lang="en-US" sz="2460">
                <a:solidFill>
                  <a:srgbClr val="FFFFFF"/>
                </a:solidFill>
                <a:latin typeface="Libre Franklin Light"/>
              </a:rPr>
              <a:t>UI</a:t>
            </a:r>
          </a:p>
          <a:p>
            <a:pPr marL="531150" indent="-265575" lvl="1">
              <a:lnSpc>
                <a:spcPts val="3444"/>
              </a:lnSpc>
              <a:buFont typeface="Arial"/>
              <a:buChar char="•"/>
            </a:pPr>
            <a:r>
              <a:rPr lang="en-US" sz="2460">
                <a:solidFill>
                  <a:srgbClr val="FFFFFF"/>
                </a:solidFill>
                <a:latin typeface="Libre Franklin Light"/>
              </a:rPr>
              <a:t>Data Model</a:t>
            </a:r>
          </a:p>
          <a:p>
            <a:pPr algn="l" marL="531149" indent="-265574" lvl="1">
              <a:lnSpc>
                <a:spcPts val="3444"/>
              </a:lnSpc>
              <a:buFont typeface="Arial"/>
              <a:buChar char="•"/>
            </a:pPr>
            <a:r>
              <a:rPr lang="en-US" sz="2460">
                <a:solidFill>
                  <a:srgbClr val="FFFFFF"/>
                </a:solidFill>
                <a:latin typeface="Libre Franklin Light"/>
              </a:rPr>
              <a:t>Areas of Improvement</a:t>
            </a:r>
          </a:p>
        </p:txBody>
      </p:sp>
      <p:sp>
        <p:nvSpPr>
          <p:cNvPr name="TextBox 9" id="9"/>
          <p:cNvSpPr txBox="true"/>
          <p:nvPr/>
        </p:nvSpPr>
        <p:spPr>
          <a:xfrm rot="5400000">
            <a:off x="15081104" y="2900671"/>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
        <p:nvSpPr>
          <p:cNvPr name="TextBox 10" id="10"/>
          <p:cNvSpPr txBox="true"/>
          <p:nvPr/>
        </p:nvSpPr>
        <p:spPr>
          <a:xfrm rot="0">
            <a:off x="948077" y="8741267"/>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02</a:t>
            </a:r>
          </a:p>
        </p:txBody>
      </p:sp>
      <p:grpSp>
        <p:nvGrpSpPr>
          <p:cNvPr name="Group 11" id="11"/>
          <p:cNvGrpSpPr/>
          <p:nvPr/>
        </p:nvGrpSpPr>
        <p:grpSpPr>
          <a:xfrm rot="0">
            <a:off x="2339605" y="8852283"/>
            <a:ext cx="988755" cy="274570"/>
            <a:chOff x="0" y="0"/>
            <a:chExt cx="1318339" cy="366093"/>
          </a:xfrm>
        </p:grpSpPr>
        <p:grpSp>
          <p:nvGrpSpPr>
            <p:cNvPr name="Group 12" id="12"/>
            <p:cNvGrpSpPr>
              <a:grpSpLocks noChangeAspect="true"/>
            </p:cNvGrpSpPr>
            <p:nvPr/>
          </p:nvGrpSpPr>
          <p:grpSpPr>
            <a:xfrm rot="-5400000">
              <a:off x="-59972" y="59972"/>
              <a:ext cx="366093" cy="246150"/>
              <a:chOff x="0" y="0"/>
              <a:chExt cx="1930400" cy="1297940"/>
            </a:xfrm>
          </p:grpSpPr>
          <p:sp>
            <p:nvSpPr>
              <p:cNvPr name="Freeform 13" id="13"/>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4" id="14"/>
            <p:cNvGrpSpPr>
              <a:grpSpLocks noChangeAspect="true"/>
            </p:cNvGrpSpPr>
            <p:nvPr/>
          </p:nvGrpSpPr>
          <p:grpSpPr>
            <a:xfrm rot="-5400000">
              <a:off x="476123" y="59972"/>
              <a:ext cx="366093" cy="246150"/>
              <a:chOff x="0" y="0"/>
              <a:chExt cx="1930400" cy="1297940"/>
            </a:xfrm>
          </p:grpSpPr>
          <p:sp>
            <p:nvSpPr>
              <p:cNvPr name="Freeform 15" id="15"/>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6" id="16"/>
            <p:cNvGrpSpPr>
              <a:grpSpLocks noChangeAspect="true"/>
            </p:cNvGrpSpPr>
            <p:nvPr/>
          </p:nvGrpSpPr>
          <p:grpSpPr>
            <a:xfrm rot="-5400000">
              <a:off x="1012218" y="59972"/>
              <a:ext cx="366093" cy="246150"/>
              <a:chOff x="0" y="0"/>
              <a:chExt cx="1930400" cy="1297940"/>
            </a:xfrm>
          </p:grpSpPr>
          <p:sp>
            <p:nvSpPr>
              <p:cNvPr name="Freeform 17" id="17"/>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TextBox 18" id="18"/>
          <p:cNvSpPr txBox="true"/>
          <p:nvPr/>
        </p:nvSpPr>
        <p:spPr>
          <a:xfrm rot="0">
            <a:off x="2312593" y="9258300"/>
            <a:ext cx="3657005"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project overview</a:t>
            </a:r>
          </a:p>
        </p:txBody>
      </p:sp>
      <p:sp>
        <p:nvSpPr>
          <p:cNvPr name="AutoShape 19" id="19"/>
          <p:cNvSpPr/>
          <p:nvPr/>
        </p:nvSpPr>
        <p:spPr>
          <a:xfrm rot="0">
            <a:off x="16811577" y="1028700"/>
            <a:ext cx="22075" cy="1970267"/>
          </a:xfrm>
          <a:prstGeom prst="rect">
            <a:avLst/>
          </a:prstGeom>
          <a:solidFill>
            <a:srgbClr val="FFFFFF"/>
          </a:solidFill>
        </p:spPr>
      </p:sp>
      <p:sp>
        <p:nvSpPr>
          <p:cNvPr name="AutoShape 20" id="20"/>
          <p:cNvSpPr/>
          <p:nvPr/>
        </p:nvSpPr>
        <p:spPr>
          <a:xfrm rot="-5400000">
            <a:off x="3762052" y="-1358618"/>
            <a:ext cx="37552" cy="5091283"/>
          </a:xfrm>
          <a:prstGeom prst="rect">
            <a:avLst/>
          </a:prstGeom>
          <a:solidFill>
            <a:srgbClr val="FFFFFF"/>
          </a:solid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234369" y="-333105"/>
            <a:ext cx="19232897" cy="10818505"/>
          </a:xfrm>
          <a:prstGeom prst="rect">
            <a:avLst/>
          </a:prstGeom>
        </p:spPr>
      </p:pic>
      <p:pic>
        <p:nvPicPr>
          <p:cNvPr name="Picture 3" id="3"/>
          <p:cNvPicPr>
            <a:picLocks noChangeAspect="true"/>
          </p:cNvPicPr>
          <p:nvPr/>
        </p:nvPicPr>
        <p:blipFill>
          <a:blip r:embed="rId3"/>
          <a:srcRect l="0" t="0" r="7006" b="0"/>
          <a:stretch>
            <a:fillRect/>
          </a:stretch>
        </p:blipFill>
        <p:spPr>
          <a:xfrm flipH="false" flipV="false" rot="-5043456">
            <a:off x="11768985" y="-2370869"/>
            <a:ext cx="7698066" cy="9583902"/>
          </a:xfrm>
          <a:prstGeom prst="rect">
            <a:avLst/>
          </a:prstGeom>
        </p:spPr>
      </p:pic>
      <p:sp>
        <p:nvSpPr>
          <p:cNvPr name="TextBox 4" id="4"/>
          <p:cNvSpPr txBox="true"/>
          <p:nvPr/>
        </p:nvSpPr>
        <p:spPr>
          <a:xfrm rot="0">
            <a:off x="9798122" y="2373457"/>
            <a:ext cx="6221063" cy="413398"/>
          </a:xfrm>
          <a:prstGeom prst="rect">
            <a:avLst/>
          </a:prstGeom>
        </p:spPr>
        <p:txBody>
          <a:bodyPr anchor="t" rtlCol="false" tIns="0" lIns="0" bIns="0" rIns="0">
            <a:spAutoFit/>
          </a:bodyPr>
          <a:lstStyle/>
          <a:p>
            <a:pPr>
              <a:lnSpc>
                <a:spcPts val="3359"/>
              </a:lnSpc>
              <a:spcBef>
                <a:spcPct val="0"/>
              </a:spcBef>
            </a:pPr>
          </a:p>
        </p:txBody>
      </p:sp>
      <p:sp>
        <p:nvSpPr>
          <p:cNvPr name="AutoShape 5" id="5"/>
          <p:cNvSpPr/>
          <p:nvPr/>
        </p:nvSpPr>
        <p:spPr>
          <a:xfrm rot="-5400000">
            <a:off x="3523217" y="-1697577"/>
            <a:ext cx="37552" cy="5091283"/>
          </a:xfrm>
          <a:prstGeom prst="rect">
            <a:avLst/>
          </a:prstGeom>
          <a:solidFill>
            <a:srgbClr val="FFFFFF"/>
          </a:solidFill>
        </p:spPr>
      </p:sp>
      <p:sp>
        <p:nvSpPr>
          <p:cNvPr name="TextBox 6" id="6"/>
          <p:cNvSpPr txBox="true"/>
          <p:nvPr/>
        </p:nvSpPr>
        <p:spPr>
          <a:xfrm rot="0">
            <a:off x="861563" y="9121015"/>
            <a:ext cx="1926217"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20</a:t>
            </a:r>
          </a:p>
        </p:txBody>
      </p:sp>
      <p:grpSp>
        <p:nvGrpSpPr>
          <p:cNvPr name="Group 7" id="7"/>
          <p:cNvGrpSpPr/>
          <p:nvPr/>
        </p:nvGrpSpPr>
        <p:grpSpPr>
          <a:xfrm rot="0">
            <a:off x="2006786" y="9253238"/>
            <a:ext cx="988755" cy="274570"/>
            <a:chOff x="0" y="0"/>
            <a:chExt cx="1318339" cy="366093"/>
          </a:xfrm>
        </p:grpSpPr>
        <p:grpSp>
          <p:nvGrpSpPr>
            <p:cNvPr name="Group 8" id="8"/>
            <p:cNvGrpSpPr>
              <a:grpSpLocks noChangeAspect="true"/>
            </p:cNvGrpSpPr>
            <p:nvPr/>
          </p:nvGrpSpPr>
          <p:grpSpPr>
            <a:xfrm rot="-5400000">
              <a:off x="-59972" y="59972"/>
              <a:ext cx="366093" cy="246150"/>
              <a:chOff x="0" y="0"/>
              <a:chExt cx="1930400" cy="1297940"/>
            </a:xfrm>
          </p:grpSpPr>
          <p:sp>
            <p:nvSpPr>
              <p:cNvPr name="Freeform 9" id="9"/>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0" id="10"/>
            <p:cNvGrpSpPr>
              <a:grpSpLocks noChangeAspect="true"/>
            </p:cNvGrpSpPr>
            <p:nvPr/>
          </p:nvGrpSpPr>
          <p:grpSpPr>
            <a:xfrm rot="-5400000">
              <a:off x="476123" y="59972"/>
              <a:ext cx="366093" cy="246150"/>
              <a:chOff x="0" y="0"/>
              <a:chExt cx="1930400" cy="1297940"/>
            </a:xfrm>
          </p:grpSpPr>
          <p:sp>
            <p:nvSpPr>
              <p:cNvPr name="Freeform 11" id="11"/>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2" id="12"/>
            <p:cNvGrpSpPr>
              <a:grpSpLocks noChangeAspect="true"/>
            </p:cNvGrpSpPr>
            <p:nvPr/>
          </p:nvGrpSpPr>
          <p:grpSpPr>
            <a:xfrm rot="-5400000">
              <a:off x="1012218" y="59972"/>
              <a:ext cx="366093" cy="246150"/>
              <a:chOff x="0" y="0"/>
              <a:chExt cx="1930400" cy="1297940"/>
            </a:xfrm>
          </p:grpSpPr>
          <p:sp>
            <p:nvSpPr>
              <p:cNvPr name="Freeform 13" id="13"/>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AutoShape 14" id="14"/>
          <p:cNvSpPr/>
          <p:nvPr/>
        </p:nvSpPr>
        <p:spPr>
          <a:xfrm rot="0">
            <a:off x="16811577" y="1066252"/>
            <a:ext cx="22075" cy="1970267"/>
          </a:xfrm>
          <a:prstGeom prst="rect">
            <a:avLst/>
          </a:prstGeom>
          <a:solidFill>
            <a:srgbClr val="FFFFFF"/>
          </a:solidFill>
        </p:spPr>
      </p:sp>
      <p:sp>
        <p:nvSpPr>
          <p:cNvPr name="TextBox 15" id="15"/>
          <p:cNvSpPr txBox="true"/>
          <p:nvPr/>
        </p:nvSpPr>
        <p:spPr>
          <a:xfrm rot="0">
            <a:off x="952206" y="866841"/>
            <a:ext cx="10401230" cy="1095375"/>
          </a:xfrm>
          <a:prstGeom prst="rect">
            <a:avLst/>
          </a:prstGeom>
        </p:spPr>
        <p:txBody>
          <a:bodyPr anchor="t" rtlCol="false" tIns="0" lIns="0" bIns="0" rIns="0">
            <a:spAutoFit/>
          </a:bodyPr>
          <a:lstStyle/>
          <a:p>
            <a:pPr>
              <a:lnSpc>
                <a:spcPts val="8640"/>
              </a:lnSpc>
            </a:pPr>
            <a:r>
              <a:rPr lang="en-US" sz="7200">
                <a:solidFill>
                  <a:srgbClr val="FFFFFF"/>
                </a:solidFill>
                <a:latin typeface="Libre Franklin Bold"/>
              </a:rPr>
              <a:t>Data Model</a:t>
            </a:r>
          </a:p>
        </p:txBody>
      </p:sp>
      <p:pic>
        <p:nvPicPr>
          <p:cNvPr name="Picture 16" id="16"/>
          <p:cNvPicPr>
            <a:picLocks noChangeAspect="true"/>
          </p:cNvPicPr>
          <p:nvPr/>
        </p:nvPicPr>
        <p:blipFill>
          <a:blip r:embed="rId4"/>
          <a:srcRect l="0" t="0" r="0" b="0"/>
          <a:stretch>
            <a:fillRect/>
          </a:stretch>
        </p:blipFill>
        <p:spPr>
          <a:xfrm flipH="false" flipV="false" rot="0">
            <a:off x="9705467" y="1062748"/>
            <a:ext cx="1495730" cy="1417204"/>
          </a:xfrm>
          <a:prstGeom prst="rect">
            <a:avLst/>
          </a:prstGeom>
        </p:spPr>
      </p:pic>
      <p:grpSp>
        <p:nvGrpSpPr>
          <p:cNvPr name="Group 17" id="17"/>
          <p:cNvGrpSpPr/>
          <p:nvPr/>
        </p:nvGrpSpPr>
        <p:grpSpPr>
          <a:xfrm rot="0">
            <a:off x="1073465" y="5802396"/>
            <a:ext cx="3135593" cy="2985971"/>
            <a:chOff x="0" y="0"/>
            <a:chExt cx="2433056" cy="2316957"/>
          </a:xfrm>
        </p:grpSpPr>
        <p:sp>
          <p:nvSpPr>
            <p:cNvPr name="Freeform 18" id="18"/>
            <p:cNvSpPr/>
            <p:nvPr/>
          </p:nvSpPr>
          <p:spPr>
            <a:xfrm>
              <a:off x="0" y="0"/>
              <a:ext cx="2433056" cy="2316957"/>
            </a:xfrm>
            <a:custGeom>
              <a:avLst/>
              <a:gdLst/>
              <a:ahLst/>
              <a:cxnLst/>
              <a:rect r="r" b="b" t="t" l="l"/>
              <a:pathLst>
                <a:path h="2316957" w="2433056">
                  <a:moveTo>
                    <a:pt x="0" y="0"/>
                  </a:moveTo>
                  <a:lnTo>
                    <a:pt x="2433056" y="0"/>
                  </a:lnTo>
                  <a:lnTo>
                    <a:pt x="2433056" y="2316957"/>
                  </a:lnTo>
                  <a:lnTo>
                    <a:pt x="0" y="2316957"/>
                  </a:lnTo>
                  <a:close/>
                </a:path>
              </a:pathLst>
            </a:custGeom>
            <a:solidFill>
              <a:srgbClr val="2B96ED"/>
            </a:solidFill>
          </p:spPr>
        </p:sp>
      </p:grpSp>
      <p:grpSp>
        <p:nvGrpSpPr>
          <p:cNvPr name="Group 19" id="19"/>
          <p:cNvGrpSpPr/>
          <p:nvPr/>
        </p:nvGrpSpPr>
        <p:grpSpPr>
          <a:xfrm rot="0">
            <a:off x="1230326" y="2553758"/>
            <a:ext cx="4024805" cy="2587069"/>
            <a:chOff x="0" y="0"/>
            <a:chExt cx="1314873" cy="845175"/>
          </a:xfrm>
        </p:grpSpPr>
        <p:sp>
          <p:nvSpPr>
            <p:cNvPr name="Freeform 20" id="20"/>
            <p:cNvSpPr/>
            <p:nvPr/>
          </p:nvSpPr>
          <p:spPr>
            <a:xfrm>
              <a:off x="0" y="0"/>
              <a:ext cx="1314873" cy="845175"/>
            </a:xfrm>
            <a:custGeom>
              <a:avLst/>
              <a:gdLst/>
              <a:ahLst/>
              <a:cxnLst/>
              <a:rect r="r" b="b" t="t" l="l"/>
              <a:pathLst>
                <a:path h="845175" w="1314873">
                  <a:moveTo>
                    <a:pt x="0" y="0"/>
                  </a:moveTo>
                  <a:lnTo>
                    <a:pt x="1314873" y="0"/>
                  </a:lnTo>
                  <a:lnTo>
                    <a:pt x="1314873" y="845175"/>
                  </a:lnTo>
                  <a:lnTo>
                    <a:pt x="0" y="845175"/>
                  </a:lnTo>
                  <a:close/>
                </a:path>
              </a:pathLst>
            </a:custGeom>
            <a:solidFill>
              <a:srgbClr val="6C11DF"/>
            </a:solidFill>
          </p:spPr>
        </p:sp>
      </p:grpSp>
      <p:grpSp>
        <p:nvGrpSpPr>
          <p:cNvPr name="Group 21" id="21"/>
          <p:cNvGrpSpPr/>
          <p:nvPr/>
        </p:nvGrpSpPr>
        <p:grpSpPr>
          <a:xfrm rot="0">
            <a:off x="4595903" y="5730959"/>
            <a:ext cx="2613124" cy="3014519"/>
            <a:chOff x="0" y="0"/>
            <a:chExt cx="2027647" cy="2339108"/>
          </a:xfrm>
        </p:grpSpPr>
        <p:sp>
          <p:nvSpPr>
            <p:cNvPr name="Freeform 22" id="22"/>
            <p:cNvSpPr/>
            <p:nvPr/>
          </p:nvSpPr>
          <p:spPr>
            <a:xfrm>
              <a:off x="0" y="0"/>
              <a:ext cx="2027647" cy="2339108"/>
            </a:xfrm>
            <a:custGeom>
              <a:avLst/>
              <a:gdLst/>
              <a:ahLst/>
              <a:cxnLst/>
              <a:rect r="r" b="b" t="t" l="l"/>
              <a:pathLst>
                <a:path h="2339108" w="2027647">
                  <a:moveTo>
                    <a:pt x="0" y="0"/>
                  </a:moveTo>
                  <a:lnTo>
                    <a:pt x="2027647" y="0"/>
                  </a:lnTo>
                  <a:lnTo>
                    <a:pt x="2027647" y="2339108"/>
                  </a:lnTo>
                  <a:lnTo>
                    <a:pt x="0" y="2339108"/>
                  </a:lnTo>
                  <a:close/>
                </a:path>
              </a:pathLst>
            </a:custGeom>
            <a:solidFill>
              <a:srgbClr val="2B96ED"/>
            </a:solidFill>
          </p:spPr>
        </p:sp>
      </p:grpSp>
      <p:grpSp>
        <p:nvGrpSpPr>
          <p:cNvPr name="Group 23" id="23"/>
          <p:cNvGrpSpPr/>
          <p:nvPr/>
        </p:nvGrpSpPr>
        <p:grpSpPr>
          <a:xfrm rot="5400000">
            <a:off x="2006639" y="1877840"/>
            <a:ext cx="2472179" cy="3924435"/>
            <a:chOff x="0" y="0"/>
            <a:chExt cx="4213019" cy="6687913"/>
          </a:xfrm>
        </p:grpSpPr>
        <p:sp>
          <p:nvSpPr>
            <p:cNvPr name="Freeform 24" id="24"/>
            <p:cNvSpPr/>
            <p:nvPr/>
          </p:nvSpPr>
          <p:spPr>
            <a:xfrm>
              <a:off x="0" y="0"/>
              <a:ext cx="4213020" cy="6687913"/>
            </a:xfrm>
            <a:custGeom>
              <a:avLst/>
              <a:gdLst/>
              <a:ahLst/>
              <a:cxnLst/>
              <a:rect r="r" b="b" t="t" l="l"/>
              <a:pathLst>
                <a:path h="6687913" w="4213020">
                  <a:moveTo>
                    <a:pt x="4035220" y="0"/>
                  </a:moveTo>
                  <a:lnTo>
                    <a:pt x="180340" y="0"/>
                  </a:lnTo>
                  <a:lnTo>
                    <a:pt x="0" y="182880"/>
                  </a:lnTo>
                  <a:lnTo>
                    <a:pt x="0" y="6512654"/>
                  </a:lnTo>
                  <a:lnTo>
                    <a:pt x="175260" y="6687913"/>
                  </a:lnTo>
                  <a:lnTo>
                    <a:pt x="4035220" y="6687913"/>
                  </a:lnTo>
                  <a:lnTo>
                    <a:pt x="4213020" y="6512654"/>
                  </a:lnTo>
                  <a:lnTo>
                    <a:pt x="4213020" y="177800"/>
                  </a:lnTo>
                  <a:lnTo>
                    <a:pt x="4035220" y="0"/>
                  </a:lnTo>
                  <a:lnTo>
                    <a:pt x="4035220" y="0"/>
                  </a:lnTo>
                  <a:close/>
                  <a:moveTo>
                    <a:pt x="4193970" y="427760"/>
                  </a:moveTo>
                  <a:lnTo>
                    <a:pt x="4193970" y="6505033"/>
                  </a:lnTo>
                  <a:lnTo>
                    <a:pt x="4027600" y="6668863"/>
                  </a:lnTo>
                  <a:lnTo>
                    <a:pt x="182880" y="6668863"/>
                  </a:lnTo>
                  <a:lnTo>
                    <a:pt x="19050" y="6505034"/>
                  </a:lnTo>
                  <a:lnTo>
                    <a:pt x="19050" y="190500"/>
                  </a:lnTo>
                  <a:lnTo>
                    <a:pt x="187960" y="19050"/>
                  </a:lnTo>
                  <a:lnTo>
                    <a:pt x="4027600" y="19050"/>
                  </a:lnTo>
                  <a:lnTo>
                    <a:pt x="4193970" y="185420"/>
                  </a:lnTo>
                  <a:lnTo>
                    <a:pt x="4193970" y="427760"/>
                  </a:lnTo>
                  <a:lnTo>
                    <a:pt x="4193970" y="427760"/>
                  </a:lnTo>
                  <a:close/>
                  <a:moveTo>
                    <a:pt x="3769732" y="78740"/>
                  </a:moveTo>
                  <a:lnTo>
                    <a:pt x="252730" y="78740"/>
                  </a:lnTo>
                  <a:lnTo>
                    <a:pt x="78740" y="257810"/>
                  </a:lnTo>
                  <a:lnTo>
                    <a:pt x="78740" y="6437723"/>
                  </a:lnTo>
                  <a:lnTo>
                    <a:pt x="246380" y="6607904"/>
                  </a:lnTo>
                  <a:lnTo>
                    <a:pt x="3962829" y="6607904"/>
                  </a:lnTo>
                  <a:lnTo>
                    <a:pt x="4133009" y="6437723"/>
                  </a:lnTo>
                  <a:lnTo>
                    <a:pt x="4133009" y="252730"/>
                  </a:lnTo>
                  <a:lnTo>
                    <a:pt x="3962829" y="78740"/>
                  </a:lnTo>
                  <a:cubicBezTo>
                    <a:pt x="3962829" y="78740"/>
                    <a:pt x="3769732" y="78740"/>
                    <a:pt x="3769732" y="78740"/>
                  </a:cubicBezTo>
                  <a:close/>
                  <a:moveTo>
                    <a:pt x="4113960" y="427760"/>
                  </a:moveTo>
                  <a:lnTo>
                    <a:pt x="4113960" y="6430103"/>
                  </a:lnTo>
                  <a:lnTo>
                    <a:pt x="3953940" y="6590123"/>
                  </a:lnTo>
                  <a:lnTo>
                    <a:pt x="255270" y="6590123"/>
                  </a:lnTo>
                  <a:lnTo>
                    <a:pt x="99060" y="6430104"/>
                  </a:lnTo>
                  <a:lnTo>
                    <a:pt x="99060" y="265430"/>
                  </a:lnTo>
                  <a:lnTo>
                    <a:pt x="260350" y="99060"/>
                  </a:lnTo>
                  <a:lnTo>
                    <a:pt x="3955210" y="99060"/>
                  </a:lnTo>
                  <a:lnTo>
                    <a:pt x="4115230" y="261620"/>
                  </a:lnTo>
                  <a:lnTo>
                    <a:pt x="4115230" y="427760"/>
                  </a:lnTo>
                  <a:cubicBezTo>
                    <a:pt x="4115229" y="427760"/>
                    <a:pt x="4113960" y="427760"/>
                    <a:pt x="4113960" y="427760"/>
                  </a:cubicBezTo>
                  <a:close/>
                </a:path>
              </a:pathLst>
            </a:custGeom>
            <a:solidFill>
              <a:srgbClr val="FFFFFF"/>
            </a:solidFill>
          </p:spPr>
        </p:sp>
      </p:grpSp>
      <p:grpSp>
        <p:nvGrpSpPr>
          <p:cNvPr name="Group 25" id="25"/>
          <p:cNvGrpSpPr/>
          <p:nvPr/>
        </p:nvGrpSpPr>
        <p:grpSpPr>
          <a:xfrm rot="0">
            <a:off x="1097384" y="5802396"/>
            <a:ext cx="3111674" cy="2943081"/>
            <a:chOff x="0" y="0"/>
            <a:chExt cx="8501366" cy="8040756"/>
          </a:xfrm>
        </p:grpSpPr>
        <p:sp>
          <p:nvSpPr>
            <p:cNvPr name="Freeform 26" id="26"/>
            <p:cNvSpPr/>
            <p:nvPr/>
          </p:nvSpPr>
          <p:spPr>
            <a:xfrm>
              <a:off x="0" y="0"/>
              <a:ext cx="8501366" cy="8040756"/>
            </a:xfrm>
            <a:custGeom>
              <a:avLst/>
              <a:gdLst/>
              <a:ahLst/>
              <a:cxnLst/>
              <a:rect r="r" b="b" t="t" l="l"/>
              <a:pathLst>
                <a:path h="8040756" w="8501366">
                  <a:moveTo>
                    <a:pt x="8276575" y="342900"/>
                  </a:moveTo>
                  <a:lnTo>
                    <a:pt x="8276575" y="251460"/>
                  </a:lnTo>
                  <a:lnTo>
                    <a:pt x="8501366" y="251460"/>
                  </a:lnTo>
                  <a:lnTo>
                    <a:pt x="8501366" y="226060"/>
                  </a:lnTo>
                  <a:lnTo>
                    <a:pt x="8276576" y="226060"/>
                  </a:lnTo>
                  <a:lnTo>
                    <a:pt x="8276576" y="0"/>
                  </a:lnTo>
                  <a:lnTo>
                    <a:pt x="8251176" y="0"/>
                  </a:lnTo>
                  <a:lnTo>
                    <a:pt x="8251176" y="226060"/>
                  </a:lnTo>
                  <a:lnTo>
                    <a:pt x="251460" y="226060"/>
                  </a:lnTo>
                  <a:lnTo>
                    <a:pt x="251460" y="0"/>
                  </a:lnTo>
                  <a:lnTo>
                    <a:pt x="226060" y="0"/>
                  </a:lnTo>
                  <a:lnTo>
                    <a:pt x="226060" y="226060"/>
                  </a:lnTo>
                  <a:lnTo>
                    <a:pt x="0" y="226060"/>
                  </a:lnTo>
                  <a:lnTo>
                    <a:pt x="0" y="251460"/>
                  </a:lnTo>
                  <a:lnTo>
                    <a:pt x="226060" y="251460"/>
                  </a:lnTo>
                  <a:lnTo>
                    <a:pt x="226060" y="7789296"/>
                  </a:lnTo>
                  <a:lnTo>
                    <a:pt x="0" y="7789296"/>
                  </a:lnTo>
                  <a:lnTo>
                    <a:pt x="0" y="7814696"/>
                  </a:lnTo>
                  <a:lnTo>
                    <a:pt x="226060" y="7814696"/>
                  </a:lnTo>
                  <a:lnTo>
                    <a:pt x="226060" y="8040756"/>
                  </a:lnTo>
                  <a:lnTo>
                    <a:pt x="251460" y="8040756"/>
                  </a:lnTo>
                  <a:lnTo>
                    <a:pt x="251460" y="7814696"/>
                  </a:lnTo>
                  <a:lnTo>
                    <a:pt x="8251176" y="7814696"/>
                  </a:lnTo>
                  <a:lnTo>
                    <a:pt x="8251176" y="8040756"/>
                  </a:lnTo>
                  <a:lnTo>
                    <a:pt x="8276576" y="8040756"/>
                  </a:lnTo>
                  <a:lnTo>
                    <a:pt x="8276576" y="7814696"/>
                  </a:lnTo>
                  <a:lnTo>
                    <a:pt x="8501366" y="7814696"/>
                  </a:lnTo>
                  <a:lnTo>
                    <a:pt x="8501366" y="7789296"/>
                  </a:lnTo>
                  <a:lnTo>
                    <a:pt x="8276576" y="7789296"/>
                  </a:lnTo>
                  <a:lnTo>
                    <a:pt x="8276576" y="342900"/>
                  </a:lnTo>
                  <a:lnTo>
                    <a:pt x="8276575" y="342900"/>
                  </a:lnTo>
                  <a:close/>
                  <a:moveTo>
                    <a:pt x="8251175" y="342900"/>
                  </a:moveTo>
                  <a:lnTo>
                    <a:pt x="8251175" y="7789296"/>
                  </a:lnTo>
                  <a:lnTo>
                    <a:pt x="251460" y="7789296"/>
                  </a:lnTo>
                  <a:lnTo>
                    <a:pt x="251460" y="251460"/>
                  </a:lnTo>
                  <a:lnTo>
                    <a:pt x="8251176" y="251460"/>
                  </a:lnTo>
                  <a:lnTo>
                    <a:pt x="8251176" y="342900"/>
                  </a:lnTo>
                  <a:lnTo>
                    <a:pt x="8251175" y="342900"/>
                  </a:lnTo>
                  <a:close/>
                </a:path>
              </a:pathLst>
            </a:custGeom>
            <a:solidFill>
              <a:srgbClr val="FFFFFF"/>
            </a:solidFill>
          </p:spPr>
        </p:sp>
      </p:grpSp>
      <p:grpSp>
        <p:nvGrpSpPr>
          <p:cNvPr name="Group 27" id="27"/>
          <p:cNvGrpSpPr/>
          <p:nvPr/>
        </p:nvGrpSpPr>
        <p:grpSpPr>
          <a:xfrm rot="0">
            <a:off x="8966426" y="2060750"/>
            <a:ext cx="2433550" cy="2428365"/>
            <a:chOff x="0" y="0"/>
            <a:chExt cx="6648671" cy="6634507"/>
          </a:xfrm>
        </p:grpSpPr>
        <p:sp>
          <p:nvSpPr>
            <p:cNvPr name="Freeform 28" id="28"/>
            <p:cNvSpPr/>
            <p:nvPr/>
          </p:nvSpPr>
          <p:spPr>
            <a:xfrm>
              <a:off x="0" y="0"/>
              <a:ext cx="6648672" cy="6634507"/>
            </a:xfrm>
            <a:custGeom>
              <a:avLst/>
              <a:gdLst/>
              <a:ahLst/>
              <a:cxnLst/>
              <a:rect r="r" b="b" t="t" l="l"/>
              <a:pathLst>
                <a:path h="6634507" w="6648672">
                  <a:moveTo>
                    <a:pt x="6423881" y="342900"/>
                  </a:moveTo>
                  <a:lnTo>
                    <a:pt x="6423881" y="251460"/>
                  </a:lnTo>
                  <a:lnTo>
                    <a:pt x="6648672" y="251460"/>
                  </a:lnTo>
                  <a:lnTo>
                    <a:pt x="6648672" y="226060"/>
                  </a:lnTo>
                  <a:lnTo>
                    <a:pt x="6423882" y="226060"/>
                  </a:lnTo>
                  <a:lnTo>
                    <a:pt x="6423882" y="0"/>
                  </a:lnTo>
                  <a:lnTo>
                    <a:pt x="6398482" y="0"/>
                  </a:lnTo>
                  <a:lnTo>
                    <a:pt x="6398482" y="226060"/>
                  </a:lnTo>
                  <a:lnTo>
                    <a:pt x="251460" y="226060"/>
                  </a:lnTo>
                  <a:lnTo>
                    <a:pt x="251460" y="0"/>
                  </a:lnTo>
                  <a:lnTo>
                    <a:pt x="226060" y="0"/>
                  </a:lnTo>
                  <a:lnTo>
                    <a:pt x="226060" y="226060"/>
                  </a:lnTo>
                  <a:lnTo>
                    <a:pt x="0" y="226060"/>
                  </a:lnTo>
                  <a:lnTo>
                    <a:pt x="0" y="251460"/>
                  </a:lnTo>
                  <a:lnTo>
                    <a:pt x="226060" y="251460"/>
                  </a:lnTo>
                  <a:lnTo>
                    <a:pt x="226060" y="6383047"/>
                  </a:lnTo>
                  <a:lnTo>
                    <a:pt x="0" y="6383047"/>
                  </a:lnTo>
                  <a:lnTo>
                    <a:pt x="0" y="6408447"/>
                  </a:lnTo>
                  <a:lnTo>
                    <a:pt x="226060" y="6408447"/>
                  </a:lnTo>
                  <a:lnTo>
                    <a:pt x="226060" y="6634507"/>
                  </a:lnTo>
                  <a:lnTo>
                    <a:pt x="251460" y="6634507"/>
                  </a:lnTo>
                  <a:lnTo>
                    <a:pt x="251460" y="6408447"/>
                  </a:lnTo>
                  <a:lnTo>
                    <a:pt x="6398482" y="6408447"/>
                  </a:lnTo>
                  <a:lnTo>
                    <a:pt x="6398482" y="6634507"/>
                  </a:lnTo>
                  <a:lnTo>
                    <a:pt x="6423882" y="6634507"/>
                  </a:lnTo>
                  <a:lnTo>
                    <a:pt x="6423882" y="6408447"/>
                  </a:lnTo>
                  <a:lnTo>
                    <a:pt x="6648672" y="6408447"/>
                  </a:lnTo>
                  <a:lnTo>
                    <a:pt x="6648672" y="6383047"/>
                  </a:lnTo>
                  <a:lnTo>
                    <a:pt x="6423882" y="6383047"/>
                  </a:lnTo>
                  <a:lnTo>
                    <a:pt x="6423882" y="342900"/>
                  </a:lnTo>
                  <a:lnTo>
                    <a:pt x="6423881" y="342900"/>
                  </a:lnTo>
                  <a:close/>
                  <a:moveTo>
                    <a:pt x="6398481" y="342900"/>
                  </a:moveTo>
                  <a:lnTo>
                    <a:pt x="6398481" y="6383047"/>
                  </a:lnTo>
                  <a:lnTo>
                    <a:pt x="251460" y="6383047"/>
                  </a:lnTo>
                  <a:lnTo>
                    <a:pt x="251460" y="251460"/>
                  </a:lnTo>
                  <a:lnTo>
                    <a:pt x="6398482" y="251460"/>
                  </a:lnTo>
                  <a:lnTo>
                    <a:pt x="6398482" y="342900"/>
                  </a:lnTo>
                  <a:lnTo>
                    <a:pt x="6398481" y="342900"/>
                  </a:lnTo>
                  <a:close/>
                </a:path>
              </a:pathLst>
            </a:custGeom>
            <a:solidFill>
              <a:srgbClr val="FFFFFF"/>
            </a:solidFill>
          </p:spPr>
        </p:sp>
      </p:grpSp>
      <p:grpSp>
        <p:nvGrpSpPr>
          <p:cNvPr name="Group 29" id="29"/>
          <p:cNvGrpSpPr/>
          <p:nvPr/>
        </p:nvGrpSpPr>
        <p:grpSpPr>
          <a:xfrm rot="0">
            <a:off x="8884015" y="2018785"/>
            <a:ext cx="2424219" cy="2626513"/>
            <a:chOff x="0" y="0"/>
            <a:chExt cx="1881066" cy="2038036"/>
          </a:xfrm>
        </p:grpSpPr>
        <p:sp>
          <p:nvSpPr>
            <p:cNvPr name="Freeform 30" id="30"/>
            <p:cNvSpPr/>
            <p:nvPr/>
          </p:nvSpPr>
          <p:spPr>
            <a:xfrm>
              <a:off x="0" y="0"/>
              <a:ext cx="1881066" cy="2038036"/>
            </a:xfrm>
            <a:custGeom>
              <a:avLst/>
              <a:gdLst/>
              <a:ahLst/>
              <a:cxnLst/>
              <a:rect r="r" b="b" t="t" l="l"/>
              <a:pathLst>
                <a:path h="2038036" w="1881066">
                  <a:moveTo>
                    <a:pt x="0" y="0"/>
                  </a:moveTo>
                  <a:lnTo>
                    <a:pt x="1881066" y="0"/>
                  </a:lnTo>
                  <a:lnTo>
                    <a:pt x="1881066" y="2038036"/>
                  </a:lnTo>
                  <a:lnTo>
                    <a:pt x="0" y="2038036"/>
                  </a:lnTo>
                  <a:close/>
                </a:path>
              </a:pathLst>
            </a:custGeom>
            <a:solidFill>
              <a:srgbClr val="2B96ED"/>
            </a:solidFill>
          </p:spPr>
        </p:sp>
      </p:grpSp>
      <p:grpSp>
        <p:nvGrpSpPr>
          <p:cNvPr name="Group 31" id="31"/>
          <p:cNvGrpSpPr/>
          <p:nvPr/>
        </p:nvGrpSpPr>
        <p:grpSpPr>
          <a:xfrm rot="0">
            <a:off x="11972131" y="1441697"/>
            <a:ext cx="3978203" cy="2512451"/>
            <a:chOff x="0" y="0"/>
            <a:chExt cx="1345713" cy="849891"/>
          </a:xfrm>
        </p:grpSpPr>
        <p:sp>
          <p:nvSpPr>
            <p:cNvPr name="Freeform 32" id="32"/>
            <p:cNvSpPr/>
            <p:nvPr/>
          </p:nvSpPr>
          <p:spPr>
            <a:xfrm>
              <a:off x="0" y="0"/>
              <a:ext cx="1345713" cy="849891"/>
            </a:xfrm>
            <a:custGeom>
              <a:avLst/>
              <a:gdLst/>
              <a:ahLst/>
              <a:cxnLst/>
              <a:rect r="r" b="b" t="t" l="l"/>
              <a:pathLst>
                <a:path h="849891" w="1345713">
                  <a:moveTo>
                    <a:pt x="0" y="0"/>
                  </a:moveTo>
                  <a:lnTo>
                    <a:pt x="1345713" y="0"/>
                  </a:lnTo>
                  <a:lnTo>
                    <a:pt x="1345713" y="849891"/>
                  </a:lnTo>
                  <a:lnTo>
                    <a:pt x="0" y="849891"/>
                  </a:lnTo>
                  <a:close/>
                </a:path>
              </a:pathLst>
            </a:custGeom>
            <a:solidFill>
              <a:srgbClr val="6C11DF"/>
            </a:solidFill>
          </p:spPr>
        </p:sp>
      </p:grpSp>
      <p:grpSp>
        <p:nvGrpSpPr>
          <p:cNvPr name="Group 33" id="33"/>
          <p:cNvGrpSpPr/>
          <p:nvPr/>
        </p:nvGrpSpPr>
        <p:grpSpPr>
          <a:xfrm rot="0">
            <a:off x="14345057" y="4943386"/>
            <a:ext cx="3351663" cy="2466520"/>
            <a:chOff x="0" y="0"/>
            <a:chExt cx="2600715" cy="1913890"/>
          </a:xfrm>
        </p:grpSpPr>
        <p:sp>
          <p:nvSpPr>
            <p:cNvPr name="Freeform 34" id="34"/>
            <p:cNvSpPr/>
            <p:nvPr/>
          </p:nvSpPr>
          <p:spPr>
            <a:xfrm>
              <a:off x="0" y="0"/>
              <a:ext cx="2600715" cy="1913890"/>
            </a:xfrm>
            <a:custGeom>
              <a:avLst/>
              <a:gdLst/>
              <a:ahLst/>
              <a:cxnLst/>
              <a:rect r="r" b="b" t="t" l="l"/>
              <a:pathLst>
                <a:path h="1913890" w="2600715">
                  <a:moveTo>
                    <a:pt x="0" y="0"/>
                  </a:moveTo>
                  <a:lnTo>
                    <a:pt x="2600715" y="0"/>
                  </a:lnTo>
                  <a:lnTo>
                    <a:pt x="2600715" y="1913890"/>
                  </a:lnTo>
                  <a:lnTo>
                    <a:pt x="0" y="1913890"/>
                  </a:lnTo>
                  <a:close/>
                </a:path>
              </a:pathLst>
            </a:custGeom>
            <a:solidFill>
              <a:srgbClr val="2B96ED"/>
            </a:solidFill>
          </p:spPr>
        </p:sp>
      </p:grpSp>
      <p:grpSp>
        <p:nvGrpSpPr>
          <p:cNvPr name="Group 35" id="35"/>
          <p:cNvGrpSpPr/>
          <p:nvPr/>
        </p:nvGrpSpPr>
        <p:grpSpPr>
          <a:xfrm rot="5400000">
            <a:off x="12817111" y="867664"/>
            <a:ext cx="2316417" cy="3678093"/>
            <a:chOff x="0" y="0"/>
            <a:chExt cx="4066034" cy="6456199"/>
          </a:xfrm>
        </p:grpSpPr>
        <p:sp>
          <p:nvSpPr>
            <p:cNvPr name="Freeform 36" id="36"/>
            <p:cNvSpPr/>
            <p:nvPr/>
          </p:nvSpPr>
          <p:spPr>
            <a:xfrm>
              <a:off x="0" y="0"/>
              <a:ext cx="4066034" cy="6456199"/>
            </a:xfrm>
            <a:custGeom>
              <a:avLst/>
              <a:gdLst/>
              <a:ahLst/>
              <a:cxnLst/>
              <a:rect r="r" b="b" t="t" l="l"/>
              <a:pathLst>
                <a:path h="6456199" w="4066034">
                  <a:moveTo>
                    <a:pt x="3888234" y="0"/>
                  </a:moveTo>
                  <a:lnTo>
                    <a:pt x="180340" y="0"/>
                  </a:lnTo>
                  <a:lnTo>
                    <a:pt x="0" y="182880"/>
                  </a:lnTo>
                  <a:lnTo>
                    <a:pt x="0" y="6280939"/>
                  </a:lnTo>
                  <a:lnTo>
                    <a:pt x="175260" y="6456199"/>
                  </a:lnTo>
                  <a:lnTo>
                    <a:pt x="3888234" y="6456199"/>
                  </a:lnTo>
                  <a:lnTo>
                    <a:pt x="4066034" y="6280939"/>
                  </a:lnTo>
                  <a:lnTo>
                    <a:pt x="4066034" y="177800"/>
                  </a:lnTo>
                  <a:lnTo>
                    <a:pt x="3888234" y="0"/>
                  </a:lnTo>
                  <a:lnTo>
                    <a:pt x="3888234" y="0"/>
                  </a:lnTo>
                  <a:close/>
                  <a:moveTo>
                    <a:pt x="4046984" y="424236"/>
                  </a:moveTo>
                  <a:lnTo>
                    <a:pt x="4046984" y="6273319"/>
                  </a:lnTo>
                  <a:lnTo>
                    <a:pt x="3880614" y="6437149"/>
                  </a:lnTo>
                  <a:lnTo>
                    <a:pt x="182880" y="6437149"/>
                  </a:lnTo>
                  <a:lnTo>
                    <a:pt x="19050" y="6273319"/>
                  </a:lnTo>
                  <a:lnTo>
                    <a:pt x="19050" y="190500"/>
                  </a:lnTo>
                  <a:lnTo>
                    <a:pt x="187960" y="19050"/>
                  </a:lnTo>
                  <a:lnTo>
                    <a:pt x="3880614" y="19050"/>
                  </a:lnTo>
                  <a:lnTo>
                    <a:pt x="4046984" y="185420"/>
                  </a:lnTo>
                  <a:lnTo>
                    <a:pt x="4046984" y="424236"/>
                  </a:lnTo>
                  <a:lnTo>
                    <a:pt x="4046984" y="424236"/>
                  </a:lnTo>
                  <a:close/>
                  <a:moveTo>
                    <a:pt x="3630243" y="78740"/>
                  </a:moveTo>
                  <a:lnTo>
                    <a:pt x="252730" y="78740"/>
                  </a:lnTo>
                  <a:lnTo>
                    <a:pt x="78740" y="257810"/>
                  </a:lnTo>
                  <a:lnTo>
                    <a:pt x="78740" y="6206010"/>
                  </a:lnTo>
                  <a:lnTo>
                    <a:pt x="246380" y="6376189"/>
                  </a:lnTo>
                  <a:lnTo>
                    <a:pt x="3815844" y="6376189"/>
                  </a:lnTo>
                  <a:lnTo>
                    <a:pt x="3986024" y="6206010"/>
                  </a:lnTo>
                  <a:lnTo>
                    <a:pt x="3986024" y="252730"/>
                  </a:lnTo>
                  <a:lnTo>
                    <a:pt x="3815844" y="78740"/>
                  </a:lnTo>
                  <a:cubicBezTo>
                    <a:pt x="3815844" y="78740"/>
                    <a:pt x="3630243" y="78740"/>
                    <a:pt x="3630243" y="78740"/>
                  </a:cubicBezTo>
                  <a:close/>
                  <a:moveTo>
                    <a:pt x="3966974" y="424236"/>
                  </a:moveTo>
                  <a:lnTo>
                    <a:pt x="3966974" y="6198389"/>
                  </a:lnTo>
                  <a:lnTo>
                    <a:pt x="3806954" y="6358409"/>
                  </a:lnTo>
                  <a:lnTo>
                    <a:pt x="255270" y="6358409"/>
                  </a:lnTo>
                  <a:lnTo>
                    <a:pt x="99060" y="6198389"/>
                  </a:lnTo>
                  <a:lnTo>
                    <a:pt x="99060" y="265430"/>
                  </a:lnTo>
                  <a:lnTo>
                    <a:pt x="260350" y="99060"/>
                  </a:lnTo>
                  <a:lnTo>
                    <a:pt x="3808224" y="99060"/>
                  </a:lnTo>
                  <a:lnTo>
                    <a:pt x="3968244" y="261620"/>
                  </a:lnTo>
                  <a:lnTo>
                    <a:pt x="3968244" y="424236"/>
                  </a:lnTo>
                  <a:cubicBezTo>
                    <a:pt x="3968244" y="424236"/>
                    <a:pt x="3966974" y="424236"/>
                    <a:pt x="3966974" y="424236"/>
                  </a:cubicBezTo>
                  <a:close/>
                </a:path>
              </a:pathLst>
            </a:custGeom>
            <a:solidFill>
              <a:srgbClr val="FFFFFF"/>
            </a:solidFill>
          </p:spPr>
        </p:sp>
      </p:grpSp>
      <p:grpSp>
        <p:nvGrpSpPr>
          <p:cNvPr name="Group 37" id="37"/>
          <p:cNvGrpSpPr/>
          <p:nvPr/>
        </p:nvGrpSpPr>
        <p:grpSpPr>
          <a:xfrm rot="0">
            <a:off x="14345057" y="4943386"/>
            <a:ext cx="3351663" cy="2428365"/>
            <a:chOff x="0" y="0"/>
            <a:chExt cx="9157038" cy="6634507"/>
          </a:xfrm>
        </p:grpSpPr>
        <p:sp>
          <p:nvSpPr>
            <p:cNvPr name="Freeform 38" id="38"/>
            <p:cNvSpPr/>
            <p:nvPr/>
          </p:nvSpPr>
          <p:spPr>
            <a:xfrm>
              <a:off x="0" y="0"/>
              <a:ext cx="9157038" cy="6634507"/>
            </a:xfrm>
            <a:custGeom>
              <a:avLst/>
              <a:gdLst/>
              <a:ahLst/>
              <a:cxnLst/>
              <a:rect r="r" b="b" t="t" l="l"/>
              <a:pathLst>
                <a:path h="6634507" w="9157038">
                  <a:moveTo>
                    <a:pt x="8932248" y="342900"/>
                  </a:moveTo>
                  <a:lnTo>
                    <a:pt x="8932248" y="251460"/>
                  </a:lnTo>
                  <a:lnTo>
                    <a:pt x="9157038" y="251460"/>
                  </a:lnTo>
                  <a:lnTo>
                    <a:pt x="9157038" y="226060"/>
                  </a:lnTo>
                  <a:lnTo>
                    <a:pt x="8932248" y="226060"/>
                  </a:lnTo>
                  <a:lnTo>
                    <a:pt x="8932248" y="0"/>
                  </a:lnTo>
                  <a:lnTo>
                    <a:pt x="8906848" y="0"/>
                  </a:lnTo>
                  <a:lnTo>
                    <a:pt x="8906848" y="226060"/>
                  </a:lnTo>
                  <a:lnTo>
                    <a:pt x="251460" y="226060"/>
                  </a:lnTo>
                  <a:lnTo>
                    <a:pt x="251460" y="0"/>
                  </a:lnTo>
                  <a:lnTo>
                    <a:pt x="226060" y="0"/>
                  </a:lnTo>
                  <a:lnTo>
                    <a:pt x="226060" y="226060"/>
                  </a:lnTo>
                  <a:lnTo>
                    <a:pt x="0" y="226060"/>
                  </a:lnTo>
                  <a:lnTo>
                    <a:pt x="0" y="251460"/>
                  </a:lnTo>
                  <a:lnTo>
                    <a:pt x="226060" y="251460"/>
                  </a:lnTo>
                  <a:lnTo>
                    <a:pt x="226060" y="6383047"/>
                  </a:lnTo>
                  <a:lnTo>
                    <a:pt x="0" y="6383047"/>
                  </a:lnTo>
                  <a:lnTo>
                    <a:pt x="0" y="6408447"/>
                  </a:lnTo>
                  <a:lnTo>
                    <a:pt x="226060" y="6408447"/>
                  </a:lnTo>
                  <a:lnTo>
                    <a:pt x="226060" y="6634507"/>
                  </a:lnTo>
                  <a:lnTo>
                    <a:pt x="251460" y="6634507"/>
                  </a:lnTo>
                  <a:lnTo>
                    <a:pt x="251460" y="6408447"/>
                  </a:lnTo>
                  <a:lnTo>
                    <a:pt x="8906848" y="6408447"/>
                  </a:lnTo>
                  <a:lnTo>
                    <a:pt x="8906848" y="6634507"/>
                  </a:lnTo>
                  <a:lnTo>
                    <a:pt x="8932248" y="6634507"/>
                  </a:lnTo>
                  <a:lnTo>
                    <a:pt x="8932248" y="6408447"/>
                  </a:lnTo>
                  <a:lnTo>
                    <a:pt x="9157038" y="6408447"/>
                  </a:lnTo>
                  <a:lnTo>
                    <a:pt x="9157038" y="6383047"/>
                  </a:lnTo>
                  <a:lnTo>
                    <a:pt x="8932248" y="6383047"/>
                  </a:lnTo>
                  <a:lnTo>
                    <a:pt x="8932248" y="342900"/>
                  </a:lnTo>
                  <a:lnTo>
                    <a:pt x="8932248" y="342900"/>
                  </a:lnTo>
                  <a:close/>
                  <a:moveTo>
                    <a:pt x="8906848" y="342900"/>
                  </a:moveTo>
                  <a:lnTo>
                    <a:pt x="8906848" y="6383047"/>
                  </a:lnTo>
                  <a:lnTo>
                    <a:pt x="251460" y="6383047"/>
                  </a:lnTo>
                  <a:lnTo>
                    <a:pt x="251460" y="251460"/>
                  </a:lnTo>
                  <a:lnTo>
                    <a:pt x="8906848" y="251460"/>
                  </a:lnTo>
                  <a:lnTo>
                    <a:pt x="8906848" y="342900"/>
                  </a:lnTo>
                  <a:lnTo>
                    <a:pt x="8906848" y="342900"/>
                  </a:lnTo>
                  <a:close/>
                </a:path>
              </a:pathLst>
            </a:custGeom>
            <a:solidFill>
              <a:srgbClr val="FFFFFF"/>
            </a:solidFill>
          </p:spPr>
        </p:sp>
      </p:grpSp>
      <p:grpSp>
        <p:nvGrpSpPr>
          <p:cNvPr name="Group 39" id="39"/>
          <p:cNvGrpSpPr/>
          <p:nvPr/>
        </p:nvGrpSpPr>
        <p:grpSpPr>
          <a:xfrm rot="0">
            <a:off x="9868665" y="5378914"/>
            <a:ext cx="2482184" cy="2428365"/>
            <a:chOff x="0" y="0"/>
            <a:chExt cx="1849094" cy="1809002"/>
          </a:xfrm>
        </p:grpSpPr>
        <p:sp>
          <p:nvSpPr>
            <p:cNvPr name="Freeform 40" id="40"/>
            <p:cNvSpPr/>
            <p:nvPr/>
          </p:nvSpPr>
          <p:spPr>
            <a:xfrm>
              <a:off x="0" y="0"/>
              <a:ext cx="1849094" cy="1809002"/>
            </a:xfrm>
            <a:custGeom>
              <a:avLst/>
              <a:gdLst/>
              <a:ahLst/>
              <a:cxnLst/>
              <a:rect r="r" b="b" t="t" l="l"/>
              <a:pathLst>
                <a:path h="1809002" w="1849094">
                  <a:moveTo>
                    <a:pt x="0" y="0"/>
                  </a:moveTo>
                  <a:lnTo>
                    <a:pt x="1849094" y="0"/>
                  </a:lnTo>
                  <a:lnTo>
                    <a:pt x="1849094" y="1809002"/>
                  </a:lnTo>
                  <a:lnTo>
                    <a:pt x="0" y="1809002"/>
                  </a:lnTo>
                  <a:close/>
                </a:path>
              </a:pathLst>
            </a:custGeom>
            <a:solidFill>
              <a:srgbClr val="2B96ED"/>
            </a:solidFill>
          </p:spPr>
        </p:sp>
      </p:grpSp>
      <p:grpSp>
        <p:nvGrpSpPr>
          <p:cNvPr name="Group 41" id="41"/>
          <p:cNvGrpSpPr/>
          <p:nvPr/>
        </p:nvGrpSpPr>
        <p:grpSpPr>
          <a:xfrm rot="0">
            <a:off x="9868665" y="5388017"/>
            <a:ext cx="2465106" cy="2428365"/>
            <a:chOff x="0" y="0"/>
            <a:chExt cx="6734885" cy="6634507"/>
          </a:xfrm>
        </p:grpSpPr>
        <p:sp>
          <p:nvSpPr>
            <p:cNvPr name="Freeform 42" id="42"/>
            <p:cNvSpPr/>
            <p:nvPr/>
          </p:nvSpPr>
          <p:spPr>
            <a:xfrm>
              <a:off x="0" y="0"/>
              <a:ext cx="6734884" cy="6634507"/>
            </a:xfrm>
            <a:custGeom>
              <a:avLst/>
              <a:gdLst/>
              <a:ahLst/>
              <a:cxnLst/>
              <a:rect r="r" b="b" t="t" l="l"/>
              <a:pathLst>
                <a:path h="6634507" w="6734884">
                  <a:moveTo>
                    <a:pt x="6510094" y="342900"/>
                  </a:moveTo>
                  <a:lnTo>
                    <a:pt x="6510094" y="251460"/>
                  </a:lnTo>
                  <a:lnTo>
                    <a:pt x="6734884" y="251460"/>
                  </a:lnTo>
                  <a:lnTo>
                    <a:pt x="6734884" y="226060"/>
                  </a:lnTo>
                  <a:lnTo>
                    <a:pt x="6510095" y="226060"/>
                  </a:lnTo>
                  <a:lnTo>
                    <a:pt x="6510095" y="0"/>
                  </a:lnTo>
                  <a:lnTo>
                    <a:pt x="6484694" y="0"/>
                  </a:lnTo>
                  <a:lnTo>
                    <a:pt x="6484694" y="226060"/>
                  </a:lnTo>
                  <a:lnTo>
                    <a:pt x="251460" y="226060"/>
                  </a:lnTo>
                  <a:lnTo>
                    <a:pt x="251460" y="0"/>
                  </a:lnTo>
                  <a:lnTo>
                    <a:pt x="226060" y="0"/>
                  </a:lnTo>
                  <a:lnTo>
                    <a:pt x="226060" y="226060"/>
                  </a:lnTo>
                  <a:lnTo>
                    <a:pt x="0" y="226060"/>
                  </a:lnTo>
                  <a:lnTo>
                    <a:pt x="0" y="251460"/>
                  </a:lnTo>
                  <a:lnTo>
                    <a:pt x="226060" y="251460"/>
                  </a:lnTo>
                  <a:lnTo>
                    <a:pt x="226060" y="6383047"/>
                  </a:lnTo>
                  <a:lnTo>
                    <a:pt x="0" y="6383047"/>
                  </a:lnTo>
                  <a:lnTo>
                    <a:pt x="0" y="6408447"/>
                  </a:lnTo>
                  <a:lnTo>
                    <a:pt x="226060" y="6408447"/>
                  </a:lnTo>
                  <a:lnTo>
                    <a:pt x="226060" y="6634507"/>
                  </a:lnTo>
                  <a:lnTo>
                    <a:pt x="251460" y="6634507"/>
                  </a:lnTo>
                  <a:lnTo>
                    <a:pt x="251460" y="6408447"/>
                  </a:lnTo>
                  <a:lnTo>
                    <a:pt x="6484694" y="6408447"/>
                  </a:lnTo>
                  <a:lnTo>
                    <a:pt x="6484694" y="6634507"/>
                  </a:lnTo>
                  <a:lnTo>
                    <a:pt x="6510095" y="6634507"/>
                  </a:lnTo>
                  <a:lnTo>
                    <a:pt x="6510095" y="6408447"/>
                  </a:lnTo>
                  <a:lnTo>
                    <a:pt x="6734884" y="6408447"/>
                  </a:lnTo>
                  <a:lnTo>
                    <a:pt x="6734884" y="6383047"/>
                  </a:lnTo>
                  <a:lnTo>
                    <a:pt x="6510095" y="6383047"/>
                  </a:lnTo>
                  <a:lnTo>
                    <a:pt x="6510095" y="342900"/>
                  </a:lnTo>
                  <a:lnTo>
                    <a:pt x="6510094" y="342900"/>
                  </a:lnTo>
                  <a:close/>
                  <a:moveTo>
                    <a:pt x="6484694" y="342900"/>
                  </a:moveTo>
                  <a:lnTo>
                    <a:pt x="6484694" y="6383047"/>
                  </a:lnTo>
                  <a:lnTo>
                    <a:pt x="251460" y="6383047"/>
                  </a:lnTo>
                  <a:lnTo>
                    <a:pt x="251460" y="251460"/>
                  </a:lnTo>
                  <a:lnTo>
                    <a:pt x="6484694" y="251460"/>
                  </a:lnTo>
                  <a:lnTo>
                    <a:pt x="6484694" y="342900"/>
                  </a:lnTo>
                  <a:lnTo>
                    <a:pt x="6484694" y="342900"/>
                  </a:lnTo>
                  <a:close/>
                </a:path>
              </a:pathLst>
            </a:custGeom>
            <a:solidFill>
              <a:srgbClr val="FFFFFF"/>
            </a:solidFill>
          </p:spPr>
        </p:sp>
      </p:grpSp>
      <p:grpSp>
        <p:nvGrpSpPr>
          <p:cNvPr name="Group 43" id="43"/>
          <p:cNvGrpSpPr/>
          <p:nvPr/>
        </p:nvGrpSpPr>
        <p:grpSpPr>
          <a:xfrm rot="0">
            <a:off x="8793667" y="8112773"/>
            <a:ext cx="4091354" cy="935977"/>
            <a:chOff x="0" y="0"/>
            <a:chExt cx="1383989" cy="316614"/>
          </a:xfrm>
        </p:grpSpPr>
        <p:sp>
          <p:nvSpPr>
            <p:cNvPr name="Freeform 44" id="44"/>
            <p:cNvSpPr/>
            <p:nvPr/>
          </p:nvSpPr>
          <p:spPr>
            <a:xfrm>
              <a:off x="0" y="0"/>
              <a:ext cx="1383989" cy="316614"/>
            </a:xfrm>
            <a:custGeom>
              <a:avLst/>
              <a:gdLst/>
              <a:ahLst/>
              <a:cxnLst/>
              <a:rect r="r" b="b" t="t" l="l"/>
              <a:pathLst>
                <a:path h="316614" w="1383989">
                  <a:moveTo>
                    <a:pt x="0" y="0"/>
                  </a:moveTo>
                  <a:lnTo>
                    <a:pt x="1383989" y="0"/>
                  </a:lnTo>
                  <a:lnTo>
                    <a:pt x="1383989" y="316614"/>
                  </a:lnTo>
                  <a:lnTo>
                    <a:pt x="0" y="316614"/>
                  </a:lnTo>
                  <a:close/>
                </a:path>
              </a:pathLst>
            </a:custGeom>
            <a:solidFill>
              <a:srgbClr val="FF66C4"/>
            </a:solidFill>
          </p:spPr>
        </p:sp>
      </p:grpSp>
      <p:grpSp>
        <p:nvGrpSpPr>
          <p:cNvPr name="Group 45" id="45"/>
          <p:cNvGrpSpPr/>
          <p:nvPr/>
        </p:nvGrpSpPr>
        <p:grpSpPr>
          <a:xfrm rot="0">
            <a:off x="13754292" y="7816382"/>
            <a:ext cx="3351896" cy="935977"/>
            <a:chOff x="0" y="0"/>
            <a:chExt cx="1133851" cy="316614"/>
          </a:xfrm>
        </p:grpSpPr>
        <p:sp>
          <p:nvSpPr>
            <p:cNvPr name="Freeform 46" id="46"/>
            <p:cNvSpPr/>
            <p:nvPr/>
          </p:nvSpPr>
          <p:spPr>
            <a:xfrm>
              <a:off x="0" y="0"/>
              <a:ext cx="1133851" cy="316614"/>
            </a:xfrm>
            <a:custGeom>
              <a:avLst/>
              <a:gdLst/>
              <a:ahLst/>
              <a:cxnLst/>
              <a:rect r="r" b="b" t="t" l="l"/>
              <a:pathLst>
                <a:path h="316614" w="1133851">
                  <a:moveTo>
                    <a:pt x="0" y="0"/>
                  </a:moveTo>
                  <a:lnTo>
                    <a:pt x="1133851" y="0"/>
                  </a:lnTo>
                  <a:lnTo>
                    <a:pt x="1133851" y="316614"/>
                  </a:lnTo>
                  <a:lnTo>
                    <a:pt x="0" y="316614"/>
                  </a:lnTo>
                  <a:close/>
                </a:path>
              </a:pathLst>
            </a:custGeom>
            <a:solidFill>
              <a:srgbClr val="FF66C4"/>
            </a:solidFill>
          </p:spPr>
        </p:sp>
      </p:grpSp>
      <p:grpSp>
        <p:nvGrpSpPr>
          <p:cNvPr name="Group 47" id="47"/>
          <p:cNvGrpSpPr/>
          <p:nvPr/>
        </p:nvGrpSpPr>
        <p:grpSpPr>
          <a:xfrm rot="-5400000">
            <a:off x="10377497" y="6539369"/>
            <a:ext cx="923693" cy="4070501"/>
            <a:chOff x="0" y="0"/>
            <a:chExt cx="1451861" cy="6398016"/>
          </a:xfrm>
        </p:grpSpPr>
        <p:sp>
          <p:nvSpPr>
            <p:cNvPr name="Freeform 48" id="48"/>
            <p:cNvSpPr/>
            <p:nvPr/>
          </p:nvSpPr>
          <p:spPr>
            <a:xfrm>
              <a:off x="-1270" y="-1270"/>
              <a:ext cx="1454401" cy="6401826"/>
            </a:xfrm>
            <a:custGeom>
              <a:avLst/>
              <a:gdLst/>
              <a:ahLst/>
              <a:cxnLst/>
              <a:rect r="r" b="b" t="t" l="l"/>
              <a:pathLst>
                <a:path h="6401826" w="1454401">
                  <a:moveTo>
                    <a:pt x="193040" y="78740"/>
                  </a:moveTo>
                  <a:lnTo>
                    <a:pt x="450657" y="78740"/>
                  </a:lnTo>
                  <a:lnTo>
                    <a:pt x="450657" y="97790"/>
                  </a:lnTo>
                  <a:lnTo>
                    <a:pt x="193040" y="97790"/>
                  </a:lnTo>
                  <a:lnTo>
                    <a:pt x="193040" y="78740"/>
                  </a:lnTo>
                  <a:close/>
                  <a:moveTo>
                    <a:pt x="78740" y="195580"/>
                  </a:moveTo>
                  <a:lnTo>
                    <a:pt x="97790" y="195580"/>
                  </a:lnTo>
                  <a:lnTo>
                    <a:pt x="97790" y="414020"/>
                  </a:lnTo>
                  <a:lnTo>
                    <a:pt x="78740" y="414020"/>
                  </a:lnTo>
                  <a:lnTo>
                    <a:pt x="78740" y="195580"/>
                  </a:lnTo>
                  <a:close/>
                  <a:moveTo>
                    <a:pt x="97790" y="97790"/>
                  </a:moveTo>
                  <a:lnTo>
                    <a:pt x="173990" y="97790"/>
                  </a:lnTo>
                  <a:lnTo>
                    <a:pt x="173990" y="78740"/>
                  </a:lnTo>
                  <a:lnTo>
                    <a:pt x="78740" y="78740"/>
                  </a:lnTo>
                  <a:lnTo>
                    <a:pt x="78740" y="176530"/>
                  </a:lnTo>
                  <a:lnTo>
                    <a:pt x="97790" y="176530"/>
                  </a:lnTo>
                  <a:lnTo>
                    <a:pt x="97790" y="97790"/>
                  </a:lnTo>
                  <a:close/>
                  <a:moveTo>
                    <a:pt x="193040" y="97790"/>
                  </a:moveTo>
                  <a:lnTo>
                    <a:pt x="173990" y="97790"/>
                  </a:lnTo>
                  <a:lnTo>
                    <a:pt x="173990" y="176530"/>
                  </a:lnTo>
                  <a:lnTo>
                    <a:pt x="97790" y="176530"/>
                  </a:lnTo>
                  <a:lnTo>
                    <a:pt x="97790" y="195580"/>
                  </a:lnTo>
                  <a:lnTo>
                    <a:pt x="193040" y="195580"/>
                  </a:lnTo>
                  <a:lnTo>
                    <a:pt x="193040" y="97790"/>
                  </a:lnTo>
                  <a:close/>
                  <a:moveTo>
                    <a:pt x="19050" y="195580"/>
                  </a:moveTo>
                  <a:lnTo>
                    <a:pt x="80010" y="195580"/>
                  </a:lnTo>
                  <a:lnTo>
                    <a:pt x="80010" y="176530"/>
                  </a:lnTo>
                  <a:lnTo>
                    <a:pt x="1270" y="176530"/>
                  </a:lnTo>
                  <a:lnTo>
                    <a:pt x="1270" y="414020"/>
                  </a:lnTo>
                  <a:lnTo>
                    <a:pt x="20320" y="414020"/>
                  </a:lnTo>
                  <a:lnTo>
                    <a:pt x="20320" y="195580"/>
                  </a:lnTo>
                  <a:lnTo>
                    <a:pt x="19050" y="195580"/>
                  </a:lnTo>
                  <a:close/>
                  <a:moveTo>
                    <a:pt x="193040" y="19050"/>
                  </a:moveTo>
                  <a:lnTo>
                    <a:pt x="450657" y="19050"/>
                  </a:lnTo>
                  <a:lnTo>
                    <a:pt x="450657" y="0"/>
                  </a:lnTo>
                  <a:lnTo>
                    <a:pt x="173990" y="0"/>
                  </a:lnTo>
                  <a:lnTo>
                    <a:pt x="173990" y="78740"/>
                  </a:lnTo>
                  <a:lnTo>
                    <a:pt x="193040" y="78740"/>
                  </a:lnTo>
                  <a:lnTo>
                    <a:pt x="193040" y="19050"/>
                  </a:lnTo>
                  <a:close/>
                  <a:moveTo>
                    <a:pt x="78740" y="176530"/>
                  </a:moveTo>
                  <a:lnTo>
                    <a:pt x="97790" y="176530"/>
                  </a:lnTo>
                  <a:lnTo>
                    <a:pt x="97790" y="195580"/>
                  </a:lnTo>
                  <a:lnTo>
                    <a:pt x="78740" y="195580"/>
                  </a:lnTo>
                  <a:lnTo>
                    <a:pt x="78740" y="176530"/>
                  </a:lnTo>
                  <a:close/>
                  <a:moveTo>
                    <a:pt x="173990" y="78740"/>
                  </a:moveTo>
                  <a:lnTo>
                    <a:pt x="193040" y="78740"/>
                  </a:lnTo>
                  <a:lnTo>
                    <a:pt x="193040" y="97790"/>
                  </a:lnTo>
                  <a:lnTo>
                    <a:pt x="173990" y="97790"/>
                  </a:lnTo>
                  <a:lnTo>
                    <a:pt x="173990" y="78740"/>
                  </a:lnTo>
                  <a:close/>
                  <a:moveTo>
                    <a:pt x="78740" y="414020"/>
                  </a:moveTo>
                  <a:lnTo>
                    <a:pt x="97790" y="414020"/>
                  </a:lnTo>
                  <a:lnTo>
                    <a:pt x="97790" y="5958596"/>
                  </a:lnTo>
                  <a:lnTo>
                    <a:pt x="78740" y="5958596"/>
                  </a:lnTo>
                  <a:lnTo>
                    <a:pt x="78740" y="414020"/>
                  </a:lnTo>
                  <a:close/>
                  <a:moveTo>
                    <a:pt x="0" y="414020"/>
                  </a:moveTo>
                  <a:lnTo>
                    <a:pt x="19050" y="414020"/>
                  </a:lnTo>
                  <a:lnTo>
                    <a:pt x="19050" y="5958596"/>
                  </a:lnTo>
                  <a:lnTo>
                    <a:pt x="0" y="5958596"/>
                  </a:lnTo>
                  <a:lnTo>
                    <a:pt x="0" y="414020"/>
                  </a:lnTo>
                  <a:close/>
                  <a:moveTo>
                    <a:pt x="187960" y="6302766"/>
                  </a:moveTo>
                  <a:lnTo>
                    <a:pt x="450657" y="6302766"/>
                  </a:lnTo>
                  <a:lnTo>
                    <a:pt x="450657" y="6321816"/>
                  </a:lnTo>
                  <a:lnTo>
                    <a:pt x="187960" y="6321816"/>
                  </a:lnTo>
                  <a:lnTo>
                    <a:pt x="187960" y="6302766"/>
                  </a:lnTo>
                  <a:close/>
                  <a:moveTo>
                    <a:pt x="78740" y="5958596"/>
                  </a:moveTo>
                  <a:lnTo>
                    <a:pt x="97790" y="5958596"/>
                  </a:lnTo>
                  <a:lnTo>
                    <a:pt x="97790" y="6212596"/>
                  </a:lnTo>
                  <a:lnTo>
                    <a:pt x="78740" y="6212596"/>
                  </a:lnTo>
                  <a:lnTo>
                    <a:pt x="78740" y="5958596"/>
                  </a:lnTo>
                  <a:close/>
                  <a:moveTo>
                    <a:pt x="97790" y="6302766"/>
                  </a:moveTo>
                  <a:lnTo>
                    <a:pt x="97790" y="6231646"/>
                  </a:lnTo>
                  <a:lnTo>
                    <a:pt x="78740" y="6231646"/>
                  </a:lnTo>
                  <a:lnTo>
                    <a:pt x="78740" y="6321816"/>
                  </a:lnTo>
                  <a:lnTo>
                    <a:pt x="168910" y="6321816"/>
                  </a:lnTo>
                  <a:lnTo>
                    <a:pt x="168910" y="6302766"/>
                  </a:lnTo>
                  <a:lnTo>
                    <a:pt x="97790" y="6302766"/>
                  </a:lnTo>
                  <a:close/>
                  <a:moveTo>
                    <a:pt x="187960" y="6382776"/>
                  </a:moveTo>
                  <a:lnTo>
                    <a:pt x="187960" y="6321816"/>
                  </a:lnTo>
                  <a:lnTo>
                    <a:pt x="168910" y="6321816"/>
                  </a:lnTo>
                  <a:lnTo>
                    <a:pt x="168910" y="6400557"/>
                  </a:lnTo>
                  <a:lnTo>
                    <a:pt x="450657" y="6400557"/>
                  </a:lnTo>
                  <a:lnTo>
                    <a:pt x="450657" y="6381507"/>
                  </a:lnTo>
                  <a:lnTo>
                    <a:pt x="187960" y="6382776"/>
                  </a:lnTo>
                  <a:close/>
                  <a:moveTo>
                    <a:pt x="19050" y="6212596"/>
                  </a:moveTo>
                  <a:lnTo>
                    <a:pt x="19050" y="5958596"/>
                  </a:lnTo>
                  <a:lnTo>
                    <a:pt x="0" y="5958596"/>
                  </a:lnTo>
                  <a:lnTo>
                    <a:pt x="0" y="6231646"/>
                  </a:lnTo>
                  <a:lnTo>
                    <a:pt x="78740" y="6231646"/>
                  </a:lnTo>
                  <a:lnTo>
                    <a:pt x="78740" y="6212596"/>
                  </a:lnTo>
                  <a:lnTo>
                    <a:pt x="19050" y="6212596"/>
                  </a:lnTo>
                  <a:close/>
                  <a:moveTo>
                    <a:pt x="97790" y="6212596"/>
                  </a:moveTo>
                  <a:lnTo>
                    <a:pt x="97790" y="6231646"/>
                  </a:lnTo>
                  <a:lnTo>
                    <a:pt x="168910" y="6231646"/>
                  </a:lnTo>
                  <a:lnTo>
                    <a:pt x="168910" y="6302766"/>
                  </a:lnTo>
                  <a:lnTo>
                    <a:pt x="187960" y="6302766"/>
                  </a:lnTo>
                  <a:lnTo>
                    <a:pt x="187960" y="6212596"/>
                  </a:lnTo>
                  <a:lnTo>
                    <a:pt x="97790" y="6212596"/>
                  </a:lnTo>
                  <a:close/>
                  <a:moveTo>
                    <a:pt x="78740" y="6212596"/>
                  </a:moveTo>
                  <a:lnTo>
                    <a:pt x="97790" y="6212596"/>
                  </a:lnTo>
                  <a:lnTo>
                    <a:pt x="97790" y="6231646"/>
                  </a:lnTo>
                  <a:lnTo>
                    <a:pt x="78740" y="6231646"/>
                  </a:lnTo>
                  <a:lnTo>
                    <a:pt x="78740" y="6212596"/>
                  </a:lnTo>
                  <a:close/>
                  <a:moveTo>
                    <a:pt x="168910" y="6302766"/>
                  </a:moveTo>
                  <a:lnTo>
                    <a:pt x="187960" y="6302766"/>
                  </a:lnTo>
                  <a:lnTo>
                    <a:pt x="187960" y="6321816"/>
                  </a:lnTo>
                  <a:lnTo>
                    <a:pt x="168910" y="6321816"/>
                  </a:lnTo>
                  <a:lnTo>
                    <a:pt x="168910" y="6302766"/>
                  </a:lnTo>
                  <a:close/>
                  <a:moveTo>
                    <a:pt x="450657" y="6302766"/>
                  </a:moveTo>
                  <a:lnTo>
                    <a:pt x="1029969" y="6302766"/>
                  </a:lnTo>
                  <a:lnTo>
                    <a:pt x="1029969" y="6321816"/>
                  </a:lnTo>
                  <a:lnTo>
                    <a:pt x="450657" y="6321816"/>
                  </a:lnTo>
                  <a:lnTo>
                    <a:pt x="450657" y="6302766"/>
                  </a:lnTo>
                  <a:close/>
                  <a:moveTo>
                    <a:pt x="450657" y="6382776"/>
                  </a:moveTo>
                  <a:lnTo>
                    <a:pt x="1029969" y="6382776"/>
                  </a:lnTo>
                  <a:lnTo>
                    <a:pt x="1029969" y="6401826"/>
                  </a:lnTo>
                  <a:lnTo>
                    <a:pt x="450657" y="6401826"/>
                  </a:lnTo>
                  <a:lnTo>
                    <a:pt x="450657" y="6382776"/>
                  </a:lnTo>
                  <a:close/>
                  <a:moveTo>
                    <a:pt x="1029969" y="6302766"/>
                  </a:moveTo>
                  <a:lnTo>
                    <a:pt x="1263901" y="6302766"/>
                  </a:lnTo>
                  <a:lnTo>
                    <a:pt x="1263901" y="6321816"/>
                  </a:lnTo>
                  <a:lnTo>
                    <a:pt x="1029969" y="6321816"/>
                  </a:lnTo>
                  <a:lnTo>
                    <a:pt x="1029969" y="6302766"/>
                  </a:lnTo>
                  <a:close/>
                  <a:moveTo>
                    <a:pt x="1355341" y="6302766"/>
                  </a:moveTo>
                  <a:lnTo>
                    <a:pt x="1281681" y="6302766"/>
                  </a:lnTo>
                  <a:lnTo>
                    <a:pt x="1281681" y="6321816"/>
                  </a:lnTo>
                  <a:lnTo>
                    <a:pt x="1374391" y="6321816"/>
                  </a:lnTo>
                  <a:lnTo>
                    <a:pt x="1374391" y="6231646"/>
                  </a:lnTo>
                  <a:lnTo>
                    <a:pt x="1355341" y="6231646"/>
                  </a:lnTo>
                  <a:lnTo>
                    <a:pt x="1355341" y="6302766"/>
                  </a:lnTo>
                  <a:close/>
                  <a:moveTo>
                    <a:pt x="1355341" y="5958596"/>
                  </a:moveTo>
                  <a:lnTo>
                    <a:pt x="1374391" y="5958596"/>
                  </a:lnTo>
                  <a:lnTo>
                    <a:pt x="1374391" y="6212596"/>
                  </a:lnTo>
                  <a:lnTo>
                    <a:pt x="1355341" y="6212596"/>
                  </a:lnTo>
                  <a:lnTo>
                    <a:pt x="1355341" y="5958596"/>
                  </a:lnTo>
                  <a:close/>
                  <a:moveTo>
                    <a:pt x="1435351" y="6212596"/>
                  </a:moveTo>
                  <a:lnTo>
                    <a:pt x="1374391" y="6212596"/>
                  </a:lnTo>
                  <a:lnTo>
                    <a:pt x="1374391" y="6231646"/>
                  </a:lnTo>
                  <a:lnTo>
                    <a:pt x="1453131" y="6231646"/>
                  </a:lnTo>
                  <a:lnTo>
                    <a:pt x="1453131" y="5958596"/>
                  </a:lnTo>
                  <a:lnTo>
                    <a:pt x="1434081" y="5958596"/>
                  </a:lnTo>
                  <a:lnTo>
                    <a:pt x="1435351" y="6212596"/>
                  </a:lnTo>
                  <a:close/>
                  <a:moveTo>
                    <a:pt x="1262631" y="6382776"/>
                  </a:moveTo>
                  <a:lnTo>
                    <a:pt x="1029724" y="6382776"/>
                  </a:lnTo>
                  <a:lnTo>
                    <a:pt x="1029724" y="6401826"/>
                  </a:lnTo>
                  <a:lnTo>
                    <a:pt x="1281681" y="6401826"/>
                  </a:lnTo>
                  <a:lnTo>
                    <a:pt x="1281681" y="6323086"/>
                  </a:lnTo>
                  <a:lnTo>
                    <a:pt x="1262631" y="6323086"/>
                  </a:lnTo>
                  <a:lnTo>
                    <a:pt x="1262631" y="6382776"/>
                  </a:lnTo>
                  <a:close/>
                  <a:moveTo>
                    <a:pt x="1262631" y="6302766"/>
                  </a:moveTo>
                  <a:lnTo>
                    <a:pt x="1281681" y="6302766"/>
                  </a:lnTo>
                  <a:lnTo>
                    <a:pt x="1281681" y="6231646"/>
                  </a:lnTo>
                  <a:lnTo>
                    <a:pt x="1355341" y="6231646"/>
                  </a:lnTo>
                  <a:lnTo>
                    <a:pt x="1355341" y="6212596"/>
                  </a:lnTo>
                  <a:lnTo>
                    <a:pt x="1262631" y="6212596"/>
                  </a:lnTo>
                  <a:lnTo>
                    <a:pt x="1281681" y="6302766"/>
                  </a:lnTo>
                  <a:lnTo>
                    <a:pt x="1281681" y="6321816"/>
                  </a:lnTo>
                  <a:lnTo>
                    <a:pt x="1262631" y="6321816"/>
                  </a:lnTo>
                  <a:lnTo>
                    <a:pt x="1262631" y="6302766"/>
                  </a:lnTo>
                  <a:close/>
                  <a:moveTo>
                    <a:pt x="1355341" y="6212596"/>
                  </a:moveTo>
                  <a:lnTo>
                    <a:pt x="1374391" y="6212596"/>
                  </a:lnTo>
                  <a:lnTo>
                    <a:pt x="1374391" y="6231646"/>
                  </a:lnTo>
                  <a:lnTo>
                    <a:pt x="1355341" y="6231646"/>
                  </a:lnTo>
                  <a:lnTo>
                    <a:pt x="1355341" y="6212596"/>
                  </a:lnTo>
                  <a:close/>
                  <a:moveTo>
                    <a:pt x="1355341" y="414020"/>
                  </a:moveTo>
                  <a:lnTo>
                    <a:pt x="1374391" y="414020"/>
                  </a:lnTo>
                  <a:lnTo>
                    <a:pt x="1374391" y="5958596"/>
                  </a:lnTo>
                  <a:lnTo>
                    <a:pt x="1355341" y="5958596"/>
                  </a:lnTo>
                  <a:lnTo>
                    <a:pt x="1355341" y="414020"/>
                  </a:lnTo>
                  <a:close/>
                  <a:moveTo>
                    <a:pt x="1435351" y="414020"/>
                  </a:moveTo>
                  <a:lnTo>
                    <a:pt x="1454401" y="414020"/>
                  </a:lnTo>
                  <a:lnTo>
                    <a:pt x="1454401" y="5958596"/>
                  </a:lnTo>
                  <a:lnTo>
                    <a:pt x="1435351" y="5958596"/>
                  </a:lnTo>
                  <a:lnTo>
                    <a:pt x="1435351" y="414020"/>
                  </a:lnTo>
                  <a:close/>
                  <a:moveTo>
                    <a:pt x="1355341" y="97790"/>
                  </a:moveTo>
                  <a:lnTo>
                    <a:pt x="1355341" y="171450"/>
                  </a:lnTo>
                  <a:lnTo>
                    <a:pt x="1374391" y="171450"/>
                  </a:lnTo>
                  <a:lnTo>
                    <a:pt x="1374391" y="78740"/>
                  </a:lnTo>
                  <a:lnTo>
                    <a:pt x="1281681" y="78740"/>
                  </a:lnTo>
                  <a:lnTo>
                    <a:pt x="1281681" y="97790"/>
                  </a:lnTo>
                  <a:lnTo>
                    <a:pt x="1355341" y="97790"/>
                  </a:lnTo>
                  <a:close/>
                  <a:moveTo>
                    <a:pt x="1355341" y="190500"/>
                  </a:moveTo>
                  <a:lnTo>
                    <a:pt x="1374391" y="190500"/>
                  </a:lnTo>
                  <a:lnTo>
                    <a:pt x="1374391" y="414020"/>
                  </a:lnTo>
                  <a:lnTo>
                    <a:pt x="1355341" y="414020"/>
                  </a:lnTo>
                  <a:lnTo>
                    <a:pt x="1355341" y="190500"/>
                  </a:lnTo>
                  <a:close/>
                  <a:moveTo>
                    <a:pt x="1029969" y="78740"/>
                  </a:moveTo>
                  <a:lnTo>
                    <a:pt x="1263901" y="78740"/>
                  </a:lnTo>
                  <a:lnTo>
                    <a:pt x="1263901" y="97790"/>
                  </a:lnTo>
                  <a:lnTo>
                    <a:pt x="1029969" y="97790"/>
                  </a:lnTo>
                  <a:lnTo>
                    <a:pt x="1029969" y="78740"/>
                  </a:lnTo>
                  <a:close/>
                  <a:moveTo>
                    <a:pt x="1355341" y="190500"/>
                  </a:moveTo>
                  <a:lnTo>
                    <a:pt x="1355341" y="171450"/>
                  </a:lnTo>
                  <a:lnTo>
                    <a:pt x="1281681" y="171450"/>
                  </a:lnTo>
                  <a:lnTo>
                    <a:pt x="1281681" y="97790"/>
                  </a:lnTo>
                  <a:lnTo>
                    <a:pt x="1262631" y="97790"/>
                  </a:lnTo>
                  <a:lnTo>
                    <a:pt x="1262631" y="190500"/>
                  </a:lnTo>
                  <a:lnTo>
                    <a:pt x="1355341" y="190500"/>
                  </a:lnTo>
                  <a:close/>
                  <a:moveTo>
                    <a:pt x="1262631" y="19050"/>
                  </a:moveTo>
                  <a:lnTo>
                    <a:pt x="1262631" y="80010"/>
                  </a:lnTo>
                  <a:lnTo>
                    <a:pt x="1281681" y="80010"/>
                  </a:lnTo>
                  <a:lnTo>
                    <a:pt x="1281681" y="1270"/>
                  </a:lnTo>
                  <a:lnTo>
                    <a:pt x="1029724" y="1270"/>
                  </a:lnTo>
                  <a:lnTo>
                    <a:pt x="1029724" y="20320"/>
                  </a:lnTo>
                  <a:lnTo>
                    <a:pt x="1262631" y="20320"/>
                  </a:lnTo>
                  <a:lnTo>
                    <a:pt x="1262631" y="19050"/>
                  </a:lnTo>
                  <a:close/>
                  <a:moveTo>
                    <a:pt x="1435351" y="190500"/>
                  </a:moveTo>
                  <a:lnTo>
                    <a:pt x="1435351" y="414020"/>
                  </a:lnTo>
                  <a:lnTo>
                    <a:pt x="1454401" y="414020"/>
                  </a:lnTo>
                  <a:lnTo>
                    <a:pt x="1454401" y="171450"/>
                  </a:lnTo>
                  <a:lnTo>
                    <a:pt x="1375661" y="171450"/>
                  </a:lnTo>
                  <a:lnTo>
                    <a:pt x="1375661" y="190500"/>
                  </a:lnTo>
                  <a:lnTo>
                    <a:pt x="1435351" y="190500"/>
                  </a:lnTo>
                  <a:close/>
                  <a:moveTo>
                    <a:pt x="1355341" y="171450"/>
                  </a:moveTo>
                  <a:lnTo>
                    <a:pt x="1374391" y="171450"/>
                  </a:lnTo>
                  <a:lnTo>
                    <a:pt x="1374391" y="190500"/>
                  </a:lnTo>
                  <a:lnTo>
                    <a:pt x="1355341" y="190500"/>
                  </a:lnTo>
                  <a:lnTo>
                    <a:pt x="1355341" y="171450"/>
                  </a:lnTo>
                  <a:close/>
                  <a:moveTo>
                    <a:pt x="1262631" y="78740"/>
                  </a:moveTo>
                  <a:lnTo>
                    <a:pt x="1281681" y="78740"/>
                  </a:lnTo>
                  <a:lnTo>
                    <a:pt x="1281681" y="97790"/>
                  </a:lnTo>
                  <a:lnTo>
                    <a:pt x="1262631" y="97790"/>
                  </a:lnTo>
                  <a:lnTo>
                    <a:pt x="1262631" y="78740"/>
                  </a:lnTo>
                  <a:close/>
                  <a:moveTo>
                    <a:pt x="450657" y="78740"/>
                  </a:moveTo>
                  <a:lnTo>
                    <a:pt x="1029969" y="78740"/>
                  </a:lnTo>
                  <a:lnTo>
                    <a:pt x="1029969" y="97790"/>
                  </a:lnTo>
                  <a:lnTo>
                    <a:pt x="450657" y="97790"/>
                  </a:lnTo>
                  <a:lnTo>
                    <a:pt x="450657" y="78740"/>
                  </a:lnTo>
                  <a:close/>
                  <a:moveTo>
                    <a:pt x="450657" y="0"/>
                  </a:moveTo>
                  <a:lnTo>
                    <a:pt x="1029969" y="0"/>
                  </a:lnTo>
                  <a:lnTo>
                    <a:pt x="1029969" y="19050"/>
                  </a:lnTo>
                  <a:lnTo>
                    <a:pt x="450657" y="19050"/>
                  </a:lnTo>
                  <a:lnTo>
                    <a:pt x="450657" y="0"/>
                  </a:lnTo>
                  <a:close/>
                </a:path>
              </a:pathLst>
            </a:custGeom>
            <a:solidFill>
              <a:srgbClr val="FFFFFF"/>
            </a:solidFill>
          </p:spPr>
        </p:sp>
      </p:grpSp>
      <p:sp>
        <p:nvSpPr>
          <p:cNvPr name="TextBox 49" id="49"/>
          <p:cNvSpPr txBox="true"/>
          <p:nvPr/>
        </p:nvSpPr>
        <p:spPr>
          <a:xfrm rot="0">
            <a:off x="1254469" y="2814673"/>
            <a:ext cx="3978306" cy="2389124"/>
          </a:xfrm>
          <a:prstGeom prst="rect">
            <a:avLst/>
          </a:prstGeom>
        </p:spPr>
        <p:txBody>
          <a:bodyPr anchor="t" rtlCol="false" tIns="0" lIns="0" bIns="0" rIns="0">
            <a:spAutoFit/>
          </a:bodyPr>
          <a:lstStyle/>
          <a:p>
            <a:pPr algn="ctr">
              <a:lnSpc>
                <a:spcPts val="2358"/>
              </a:lnSpc>
            </a:pPr>
            <a:r>
              <a:rPr lang="en-US" sz="1800" spc="36">
                <a:solidFill>
                  <a:srgbClr val="FFFFFF"/>
                </a:solidFill>
                <a:latin typeface="Glacial Indifference"/>
              </a:rPr>
              <a:t>id(PK)</a:t>
            </a:r>
          </a:p>
          <a:p>
            <a:pPr algn="ctr">
              <a:lnSpc>
                <a:spcPts val="2358"/>
              </a:lnSpc>
            </a:pPr>
            <a:r>
              <a:rPr lang="en-US" sz="1800" spc="36">
                <a:solidFill>
                  <a:srgbClr val="FFFFFF"/>
                </a:solidFill>
                <a:latin typeface="Glacial Indifference"/>
              </a:rPr>
              <a:t>invester_id(FK)</a:t>
            </a:r>
          </a:p>
          <a:p>
            <a:pPr algn="ctr">
              <a:lnSpc>
                <a:spcPts val="2358"/>
              </a:lnSpc>
            </a:pPr>
            <a:r>
              <a:rPr lang="en-US" sz="1800" spc="36">
                <a:solidFill>
                  <a:srgbClr val="FFFFFF"/>
                </a:solidFill>
                <a:latin typeface="Glacial Indifference"/>
              </a:rPr>
              <a:t>loan_ticket_id(FK)</a:t>
            </a:r>
          </a:p>
          <a:p>
            <a:pPr algn="ctr">
              <a:lnSpc>
                <a:spcPts val="2358"/>
              </a:lnSpc>
            </a:pPr>
            <a:r>
              <a:rPr lang="en-US" sz="1800" spc="36">
                <a:solidFill>
                  <a:srgbClr val="FFFFFF"/>
                </a:solidFill>
                <a:latin typeface="Glacial Indifference"/>
              </a:rPr>
              <a:t>proposal_amt</a:t>
            </a:r>
          </a:p>
          <a:p>
            <a:pPr algn="ctr">
              <a:lnSpc>
                <a:spcPts val="2358"/>
              </a:lnSpc>
            </a:pPr>
            <a:r>
              <a:rPr lang="en-US" sz="1800" spc="36">
                <a:solidFill>
                  <a:srgbClr val="FFFFFF"/>
                </a:solidFill>
                <a:latin typeface="Glacial Indifference"/>
              </a:rPr>
              <a:t>proposal_date</a:t>
            </a:r>
          </a:p>
          <a:p>
            <a:pPr algn="ctr">
              <a:lnSpc>
                <a:spcPts val="2358"/>
              </a:lnSpc>
            </a:pPr>
            <a:r>
              <a:rPr lang="en-US" sz="1800" spc="36">
                <a:solidFill>
                  <a:srgbClr val="FFFFFF"/>
                </a:solidFill>
                <a:latin typeface="Glacial Indifference"/>
              </a:rPr>
              <a:t>last_update_date</a:t>
            </a:r>
          </a:p>
          <a:p>
            <a:pPr algn="ctr">
              <a:lnSpc>
                <a:spcPts val="2358"/>
              </a:lnSpc>
            </a:pPr>
          </a:p>
          <a:p>
            <a:pPr algn="ctr">
              <a:lnSpc>
                <a:spcPts val="2358"/>
              </a:lnSpc>
            </a:pPr>
          </a:p>
        </p:txBody>
      </p:sp>
      <p:sp>
        <p:nvSpPr>
          <p:cNvPr name="TextBox 50" id="50"/>
          <p:cNvSpPr txBox="true"/>
          <p:nvPr/>
        </p:nvSpPr>
        <p:spPr>
          <a:xfrm rot="0">
            <a:off x="12025899" y="1561392"/>
            <a:ext cx="3568569" cy="2413590"/>
          </a:xfrm>
          <a:prstGeom prst="rect">
            <a:avLst/>
          </a:prstGeom>
        </p:spPr>
        <p:txBody>
          <a:bodyPr anchor="t" rtlCol="false" tIns="0" lIns="0" bIns="0" rIns="0">
            <a:spAutoFit/>
          </a:bodyPr>
          <a:lstStyle/>
          <a:p>
            <a:pPr algn="ctr">
              <a:lnSpc>
                <a:spcPts val="2115"/>
              </a:lnSpc>
            </a:pPr>
            <a:r>
              <a:rPr lang="en-US" sz="1614" spc="32">
                <a:solidFill>
                  <a:srgbClr val="FFFFFF"/>
                </a:solidFill>
                <a:latin typeface="Glacial Indifference"/>
              </a:rPr>
              <a:t>id(PK)</a:t>
            </a:r>
          </a:p>
          <a:p>
            <a:pPr algn="ctr">
              <a:lnSpc>
                <a:spcPts val="2115"/>
              </a:lnSpc>
            </a:pPr>
            <a:r>
              <a:rPr lang="en-US" sz="1614" spc="32">
                <a:solidFill>
                  <a:srgbClr val="FFFFFF"/>
                </a:solidFill>
                <a:latin typeface="Glacial Indifference"/>
              </a:rPr>
              <a:t>fname</a:t>
            </a:r>
          </a:p>
          <a:p>
            <a:pPr algn="ctr">
              <a:lnSpc>
                <a:spcPts val="2115"/>
              </a:lnSpc>
            </a:pPr>
            <a:r>
              <a:rPr lang="en-US" sz="1614" spc="32">
                <a:solidFill>
                  <a:srgbClr val="FFFFFF"/>
                </a:solidFill>
                <a:latin typeface="Glacial Indifference"/>
              </a:rPr>
              <a:t>lname</a:t>
            </a:r>
          </a:p>
          <a:p>
            <a:pPr algn="ctr">
              <a:lnSpc>
                <a:spcPts val="2115"/>
              </a:lnSpc>
            </a:pPr>
            <a:r>
              <a:rPr lang="en-US" sz="1614" spc="32">
                <a:solidFill>
                  <a:srgbClr val="FFFFFF"/>
                </a:solidFill>
                <a:latin typeface="Glacial Indifference"/>
              </a:rPr>
              <a:t>tax_id</a:t>
            </a:r>
          </a:p>
          <a:p>
            <a:pPr algn="ctr">
              <a:lnSpc>
                <a:spcPts val="2115"/>
              </a:lnSpc>
            </a:pPr>
            <a:r>
              <a:rPr lang="en-US" sz="1614" spc="32">
                <a:solidFill>
                  <a:srgbClr val="FFFFFF"/>
                </a:solidFill>
                <a:latin typeface="Glacial Indifference"/>
              </a:rPr>
              <a:t>contact_number</a:t>
            </a:r>
          </a:p>
          <a:p>
            <a:pPr algn="ctr">
              <a:lnSpc>
                <a:spcPts val="2115"/>
              </a:lnSpc>
            </a:pPr>
            <a:r>
              <a:rPr lang="en-US" sz="1614" spc="32">
                <a:solidFill>
                  <a:srgbClr val="FFFFFF"/>
                </a:solidFill>
                <a:latin typeface="Glacial Indifference"/>
              </a:rPr>
              <a:t>kyc_complete</a:t>
            </a:r>
          </a:p>
          <a:p>
            <a:pPr algn="ctr">
              <a:lnSpc>
                <a:spcPts val="2115"/>
              </a:lnSpc>
            </a:pPr>
            <a:r>
              <a:rPr lang="en-US" sz="1614" spc="32">
                <a:solidFill>
                  <a:srgbClr val="FFFFFF"/>
                </a:solidFill>
                <a:latin typeface="Glacial Indifference"/>
              </a:rPr>
              <a:t>investment_limit</a:t>
            </a:r>
          </a:p>
          <a:p>
            <a:pPr algn="ctr">
              <a:lnSpc>
                <a:spcPts val="2115"/>
              </a:lnSpc>
            </a:pPr>
            <a:r>
              <a:rPr lang="en-US" sz="1614" spc="32">
                <a:solidFill>
                  <a:srgbClr val="FFFFFF"/>
                </a:solidFill>
                <a:latin typeface="Glacial Indifference"/>
              </a:rPr>
              <a:t>fund_committed</a:t>
            </a:r>
          </a:p>
          <a:p>
            <a:pPr algn="ctr">
              <a:lnSpc>
                <a:spcPts val="2115"/>
              </a:lnSpc>
            </a:pPr>
          </a:p>
        </p:txBody>
      </p:sp>
      <p:grpSp>
        <p:nvGrpSpPr>
          <p:cNvPr name="Group 51" id="51"/>
          <p:cNvGrpSpPr/>
          <p:nvPr/>
        </p:nvGrpSpPr>
        <p:grpSpPr>
          <a:xfrm rot="-5400000">
            <a:off x="14968070" y="6631912"/>
            <a:ext cx="923693" cy="3352542"/>
            <a:chOff x="0" y="0"/>
            <a:chExt cx="1451861" cy="5269528"/>
          </a:xfrm>
        </p:grpSpPr>
        <p:sp>
          <p:nvSpPr>
            <p:cNvPr name="Freeform 52" id="52"/>
            <p:cNvSpPr/>
            <p:nvPr/>
          </p:nvSpPr>
          <p:spPr>
            <a:xfrm>
              <a:off x="-1270" y="-1270"/>
              <a:ext cx="1454401" cy="5273338"/>
            </a:xfrm>
            <a:custGeom>
              <a:avLst/>
              <a:gdLst/>
              <a:ahLst/>
              <a:cxnLst/>
              <a:rect r="r" b="b" t="t" l="l"/>
              <a:pathLst>
                <a:path h="5273338" w="1454401">
                  <a:moveTo>
                    <a:pt x="193040" y="78740"/>
                  </a:moveTo>
                  <a:lnTo>
                    <a:pt x="450657" y="78740"/>
                  </a:lnTo>
                  <a:lnTo>
                    <a:pt x="450657" y="97790"/>
                  </a:lnTo>
                  <a:lnTo>
                    <a:pt x="193040" y="97790"/>
                  </a:lnTo>
                  <a:lnTo>
                    <a:pt x="193040" y="78740"/>
                  </a:lnTo>
                  <a:close/>
                  <a:moveTo>
                    <a:pt x="78740" y="195580"/>
                  </a:moveTo>
                  <a:lnTo>
                    <a:pt x="97790" y="195580"/>
                  </a:lnTo>
                  <a:lnTo>
                    <a:pt x="97790" y="414020"/>
                  </a:lnTo>
                  <a:lnTo>
                    <a:pt x="78740" y="414020"/>
                  </a:lnTo>
                  <a:lnTo>
                    <a:pt x="78740" y="195580"/>
                  </a:lnTo>
                  <a:close/>
                  <a:moveTo>
                    <a:pt x="97790" y="97790"/>
                  </a:moveTo>
                  <a:lnTo>
                    <a:pt x="173990" y="97790"/>
                  </a:lnTo>
                  <a:lnTo>
                    <a:pt x="173990" y="78740"/>
                  </a:lnTo>
                  <a:lnTo>
                    <a:pt x="78740" y="78740"/>
                  </a:lnTo>
                  <a:lnTo>
                    <a:pt x="78740" y="176530"/>
                  </a:lnTo>
                  <a:lnTo>
                    <a:pt x="97790" y="176530"/>
                  </a:lnTo>
                  <a:lnTo>
                    <a:pt x="97790" y="97790"/>
                  </a:lnTo>
                  <a:close/>
                  <a:moveTo>
                    <a:pt x="193040" y="97790"/>
                  </a:moveTo>
                  <a:lnTo>
                    <a:pt x="173990" y="97790"/>
                  </a:lnTo>
                  <a:lnTo>
                    <a:pt x="173990" y="176530"/>
                  </a:lnTo>
                  <a:lnTo>
                    <a:pt x="97790" y="176530"/>
                  </a:lnTo>
                  <a:lnTo>
                    <a:pt x="97790" y="195580"/>
                  </a:lnTo>
                  <a:lnTo>
                    <a:pt x="193040" y="195580"/>
                  </a:lnTo>
                  <a:lnTo>
                    <a:pt x="193040" y="97790"/>
                  </a:lnTo>
                  <a:close/>
                  <a:moveTo>
                    <a:pt x="19050" y="195580"/>
                  </a:moveTo>
                  <a:lnTo>
                    <a:pt x="80010" y="195580"/>
                  </a:lnTo>
                  <a:lnTo>
                    <a:pt x="80010" y="176530"/>
                  </a:lnTo>
                  <a:lnTo>
                    <a:pt x="1270" y="176530"/>
                  </a:lnTo>
                  <a:lnTo>
                    <a:pt x="1270" y="414020"/>
                  </a:lnTo>
                  <a:lnTo>
                    <a:pt x="20320" y="414020"/>
                  </a:lnTo>
                  <a:lnTo>
                    <a:pt x="20320" y="195580"/>
                  </a:lnTo>
                  <a:lnTo>
                    <a:pt x="19050" y="195580"/>
                  </a:lnTo>
                  <a:close/>
                  <a:moveTo>
                    <a:pt x="193040" y="19050"/>
                  </a:moveTo>
                  <a:lnTo>
                    <a:pt x="450657" y="19050"/>
                  </a:lnTo>
                  <a:lnTo>
                    <a:pt x="450657" y="0"/>
                  </a:lnTo>
                  <a:lnTo>
                    <a:pt x="173990" y="0"/>
                  </a:lnTo>
                  <a:lnTo>
                    <a:pt x="173990" y="78740"/>
                  </a:lnTo>
                  <a:lnTo>
                    <a:pt x="193040" y="78740"/>
                  </a:lnTo>
                  <a:lnTo>
                    <a:pt x="193040" y="19050"/>
                  </a:lnTo>
                  <a:close/>
                  <a:moveTo>
                    <a:pt x="78740" y="176530"/>
                  </a:moveTo>
                  <a:lnTo>
                    <a:pt x="97790" y="176530"/>
                  </a:lnTo>
                  <a:lnTo>
                    <a:pt x="97790" y="195580"/>
                  </a:lnTo>
                  <a:lnTo>
                    <a:pt x="78740" y="195580"/>
                  </a:lnTo>
                  <a:lnTo>
                    <a:pt x="78740" y="176530"/>
                  </a:lnTo>
                  <a:close/>
                  <a:moveTo>
                    <a:pt x="173990" y="78740"/>
                  </a:moveTo>
                  <a:lnTo>
                    <a:pt x="193040" y="78740"/>
                  </a:lnTo>
                  <a:lnTo>
                    <a:pt x="193040" y="97790"/>
                  </a:lnTo>
                  <a:lnTo>
                    <a:pt x="173990" y="97790"/>
                  </a:lnTo>
                  <a:lnTo>
                    <a:pt x="173990" y="78740"/>
                  </a:lnTo>
                  <a:close/>
                  <a:moveTo>
                    <a:pt x="78740" y="414020"/>
                  </a:moveTo>
                  <a:lnTo>
                    <a:pt x="97790" y="414020"/>
                  </a:lnTo>
                  <a:lnTo>
                    <a:pt x="97790" y="4830108"/>
                  </a:lnTo>
                  <a:lnTo>
                    <a:pt x="78740" y="4830108"/>
                  </a:lnTo>
                  <a:lnTo>
                    <a:pt x="78740" y="414020"/>
                  </a:lnTo>
                  <a:close/>
                  <a:moveTo>
                    <a:pt x="0" y="414020"/>
                  </a:moveTo>
                  <a:lnTo>
                    <a:pt x="19050" y="414020"/>
                  </a:lnTo>
                  <a:lnTo>
                    <a:pt x="19050" y="4830108"/>
                  </a:lnTo>
                  <a:lnTo>
                    <a:pt x="0" y="4830108"/>
                  </a:lnTo>
                  <a:lnTo>
                    <a:pt x="0" y="414020"/>
                  </a:lnTo>
                  <a:close/>
                  <a:moveTo>
                    <a:pt x="187960" y="5174278"/>
                  </a:moveTo>
                  <a:lnTo>
                    <a:pt x="450657" y="5174278"/>
                  </a:lnTo>
                  <a:lnTo>
                    <a:pt x="450657" y="5193328"/>
                  </a:lnTo>
                  <a:lnTo>
                    <a:pt x="187960" y="5193328"/>
                  </a:lnTo>
                  <a:lnTo>
                    <a:pt x="187960" y="5174278"/>
                  </a:lnTo>
                  <a:close/>
                  <a:moveTo>
                    <a:pt x="78740" y="4830108"/>
                  </a:moveTo>
                  <a:lnTo>
                    <a:pt x="97790" y="4830108"/>
                  </a:lnTo>
                  <a:lnTo>
                    <a:pt x="97790" y="5084108"/>
                  </a:lnTo>
                  <a:lnTo>
                    <a:pt x="78740" y="5084108"/>
                  </a:lnTo>
                  <a:lnTo>
                    <a:pt x="78740" y="4830108"/>
                  </a:lnTo>
                  <a:close/>
                  <a:moveTo>
                    <a:pt x="97790" y="5174278"/>
                  </a:moveTo>
                  <a:lnTo>
                    <a:pt x="97790" y="5103158"/>
                  </a:lnTo>
                  <a:lnTo>
                    <a:pt x="78740" y="5103158"/>
                  </a:lnTo>
                  <a:lnTo>
                    <a:pt x="78740" y="5193328"/>
                  </a:lnTo>
                  <a:lnTo>
                    <a:pt x="168910" y="5193328"/>
                  </a:lnTo>
                  <a:lnTo>
                    <a:pt x="168910" y="5174278"/>
                  </a:lnTo>
                  <a:lnTo>
                    <a:pt x="97790" y="5174278"/>
                  </a:lnTo>
                  <a:close/>
                  <a:moveTo>
                    <a:pt x="187960" y="5254288"/>
                  </a:moveTo>
                  <a:lnTo>
                    <a:pt x="187960" y="5193328"/>
                  </a:lnTo>
                  <a:lnTo>
                    <a:pt x="168910" y="5193328"/>
                  </a:lnTo>
                  <a:lnTo>
                    <a:pt x="168910" y="5272068"/>
                  </a:lnTo>
                  <a:lnTo>
                    <a:pt x="450657" y="5272068"/>
                  </a:lnTo>
                  <a:lnTo>
                    <a:pt x="450657" y="5253018"/>
                  </a:lnTo>
                  <a:lnTo>
                    <a:pt x="187960" y="5254288"/>
                  </a:lnTo>
                  <a:close/>
                  <a:moveTo>
                    <a:pt x="19050" y="5084108"/>
                  </a:moveTo>
                  <a:lnTo>
                    <a:pt x="19050" y="4830108"/>
                  </a:lnTo>
                  <a:lnTo>
                    <a:pt x="0" y="4830108"/>
                  </a:lnTo>
                  <a:lnTo>
                    <a:pt x="0" y="5103158"/>
                  </a:lnTo>
                  <a:lnTo>
                    <a:pt x="78740" y="5103158"/>
                  </a:lnTo>
                  <a:lnTo>
                    <a:pt x="78740" y="5084108"/>
                  </a:lnTo>
                  <a:lnTo>
                    <a:pt x="19050" y="5084108"/>
                  </a:lnTo>
                  <a:close/>
                  <a:moveTo>
                    <a:pt x="97790" y="5084108"/>
                  </a:moveTo>
                  <a:lnTo>
                    <a:pt x="97790" y="5103158"/>
                  </a:lnTo>
                  <a:lnTo>
                    <a:pt x="168910" y="5103158"/>
                  </a:lnTo>
                  <a:lnTo>
                    <a:pt x="168910" y="5174278"/>
                  </a:lnTo>
                  <a:lnTo>
                    <a:pt x="187960" y="5174278"/>
                  </a:lnTo>
                  <a:lnTo>
                    <a:pt x="187960" y="5084108"/>
                  </a:lnTo>
                  <a:lnTo>
                    <a:pt x="97790" y="5084108"/>
                  </a:lnTo>
                  <a:close/>
                  <a:moveTo>
                    <a:pt x="78740" y="5084108"/>
                  </a:moveTo>
                  <a:lnTo>
                    <a:pt x="97790" y="5084108"/>
                  </a:lnTo>
                  <a:lnTo>
                    <a:pt x="97790" y="5103158"/>
                  </a:lnTo>
                  <a:lnTo>
                    <a:pt x="78740" y="5103158"/>
                  </a:lnTo>
                  <a:lnTo>
                    <a:pt x="78740" y="5084108"/>
                  </a:lnTo>
                  <a:close/>
                  <a:moveTo>
                    <a:pt x="168910" y="5174278"/>
                  </a:moveTo>
                  <a:lnTo>
                    <a:pt x="187960" y="5174278"/>
                  </a:lnTo>
                  <a:lnTo>
                    <a:pt x="187960" y="5193328"/>
                  </a:lnTo>
                  <a:lnTo>
                    <a:pt x="168910" y="5193328"/>
                  </a:lnTo>
                  <a:lnTo>
                    <a:pt x="168910" y="5174278"/>
                  </a:lnTo>
                  <a:close/>
                  <a:moveTo>
                    <a:pt x="450657" y="5174278"/>
                  </a:moveTo>
                  <a:lnTo>
                    <a:pt x="1029969" y="5174278"/>
                  </a:lnTo>
                  <a:lnTo>
                    <a:pt x="1029969" y="5193328"/>
                  </a:lnTo>
                  <a:lnTo>
                    <a:pt x="450657" y="5193328"/>
                  </a:lnTo>
                  <a:lnTo>
                    <a:pt x="450657" y="5174278"/>
                  </a:lnTo>
                  <a:close/>
                  <a:moveTo>
                    <a:pt x="450657" y="5254288"/>
                  </a:moveTo>
                  <a:lnTo>
                    <a:pt x="1029969" y="5254288"/>
                  </a:lnTo>
                  <a:lnTo>
                    <a:pt x="1029969" y="5273338"/>
                  </a:lnTo>
                  <a:lnTo>
                    <a:pt x="450657" y="5273338"/>
                  </a:lnTo>
                  <a:lnTo>
                    <a:pt x="450657" y="5254288"/>
                  </a:lnTo>
                  <a:close/>
                  <a:moveTo>
                    <a:pt x="1029969" y="5174278"/>
                  </a:moveTo>
                  <a:lnTo>
                    <a:pt x="1263901" y="5174278"/>
                  </a:lnTo>
                  <a:lnTo>
                    <a:pt x="1263901" y="5193328"/>
                  </a:lnTo>
                  <a:lnTo>
                    <a:pt x="1029969" y="5193328"/>
                  </a:lnTo>
                  <a:lnTo>
                    <a:pt x="1029969" y="5174278"/>
                  </a:lnTo>
                  <a:close/>
                  <a:moveTo>
                    <a:pt x="1355341" y="5174278"/>
                  </a:moveTo>
                  <a:lnTo>
                    <a:pt x="1281681" y="5174278"/>
                  </a:lnTo>
                  <a:lnTo>
                    <a:pt x="1281681" y="5193328"/>
                  </a:lnTo>
                  <a:lnTo>
                    <a:pt x="1374391" y="5193328"/>
                  </a:lnTo>
                  <a:lnTo>
                    <a:pt x="1374391" y="5103158"/>
                  </a:lnTo>
                  <a:lnTo>
                    <a:pt x="1355341" y="5103158"/>
                  </a:lnTo>
                  <a:lnTo>
                    <a:pt x="1355341" y="5174278"/>
                  </a:lnTo>
                  <a:close/>
                  <a:moveTo>
                    <a:pt x="1355341" y="4830108"/>
                  </a:moveTo>
                  <a:lnTo>
                    <a:pt x="1374391" y="4830108"/>
                  </a:lnTo>
                  <a:lnTo>
                    <a:pt x="1374391" y="5084108"/>
                  </a:lnTo>
                  <a:lnTo>
                    <a:pt x="1355341" y="5084108"/>
                  </a:lnTo>
                  <a:lnTo>
                    <a:pt x="1355341" y="4830108"/>
                  </a:lnTo>
                  <a:close/>
                  <a:moveTo>
                    <a:pt x="1435351" y="5084108"/>
                  </a:moveTo>
                  <a:lnTo>
                    <a:pt x="1374391" y="5084108"/>
                  </a:lnTo>
                  <a:lnTo>
                    <a:pt x="1374391" y="5103158"/>
                  </a:lnTo>
                  <a:lnTo>
                    <a:pt x="1453131" y="5103158"/>
                  </a:lnTo>
                  <a:lnTo>
                    <a:pt x="1453131" y="4830108"/>
                  </a:lnTo>
                  <a:lnTo>
                    <a:pt x="1434081" y="4830108"/>
                  </a:lnTo>
                  <a:lnTo>
                    <a:pt x="1435351" y="5084108"/>
                  </a:lnTo>
                  <a:close/>
                  <a:moveTo>
                    <a:pt x="1262631" y="5254288"/>
                  </a:moveTo>
                  <a:lnTo>
                    <a:pt x="1029724" y="5254288"/>
                  </a:lnTo>
                  <a:lnTo>
                    <a:pt x="1029724" y="5273338"/>
                  </a:lnTo>
                  <a:lnTo>
                    <a:pt x="1281681" y="5273338"/>
                  </a:lnTo>
                  <a:lnTo>
                    <a:pt x="1281681" y="5194598"/>
                  </a:lnTo>
                  <a:lnTo>
                    <a:pt x="1262631" y="5194598"/>
                  </a:lnTo>
                  <a:lnTo>
                    <a:pt x="1262631" y="5254288"/>
                  </a:lnTo>
                  <a:close/>
                  <a:moveTo>
                    <a:pt x="1262631" y="5174278"/>
                  </a:moveTo>
                  <a:lnTo>
                    <a:pt x="1281681" y="5174278"/>
                  </a:lnTo>
                  <a:lnTo>
                    <a:pt x="1281681" y="5103158"/>
                  </a:lnTo>
                  <a:lnTo>
                    <a:pt x="1355341" y="5103158"/>
                  </a:lnTo>
                  <a:lnTo>
                    <a:pt x="1355341" y="5084108"/>
                  </a:lnTo>
                  <a:lnTo>
                    <a:pt x="1262631" y="5084108"/>
                  </a:lnTo>
                  <a:lnTo>
                    <a:pt x="1281681" y="5174278"/>
                  </a:lnTo>
                  <a:lnTo>
                    <a:pt x="1281681" y="5193328"/>
                  </a:lnTo>
                  <a:lnTo>
                    <a:pt x="1262631" y="5193328"/>
                  </a:lnTo>
                  <a:lnTo>
                    <a:pt x="1262631" y="5174278"/>
                  </a:lnTo>
                  <a:close/>
                  <a:moveTo>
                    <a:pt x="1355341" y="5084107"/>
                  </a:moveTo>
                  <a:lnTo>
                    <a:pt x="1374391" y="5084107"/>
                  </a:lnTo>
                  <a:lnTo>
                    <a:pt x="1374391" y="5103157"/>
                  </a:lnTo>
                  <a:lnTo>
                    <a:pt x="1355341" y="5103157"/>
                  </a:lnTo>
                  <a:lnTo>
                    <a:pt x="1355341" y="5084107"/>
                  </a:lnTo>
                  <a:close/>
                  <a:moveTo>
                    <a:pt x="1355341" y="414020"/>
                  </a:moveTo>
                  <a:lnTo>
                    <a:pt x="1374391" y="414020"/>
                  </a:lnTo>
                  <a:lnTo>
                    <a:pt x="1374391" y="4830107"/>
                  </a:lnTo>
                  <a:lnTo>
                    <a:pt x="1355341" y="4830107"/>
                  </a:lnTo>
                  <a:lnTo>
                    <a:pt x="1355341" y="414020"/>
                  </a:lnTo>
                  <a:close/>
                  <a:moveTo>
                    <a:pt x="1435351" y="414020"/>
                  </a:moveTo>
                  <a:lnTo>
                    <a:pt x="1454401" y="414020"/>
                  </a:lnTo>
                  <a:lnTo>
                    <a:pt x="1454401" y="4830107"/>
                  </a:lnTo>
                  <a:lnTo>
                    <a:pt x="1435351" y="4830107"/>
                  </a:lnTo>
                  <a:lnTo>
                    <a:pt x="1435351" y="414020"/>
                  </a:lnTo>
                  <a:close/>
                  <a:moveTo>
                    <a:pt x="1355341" y="97790"/>
                  </a:moveTo>
                  <a:lnTo>
                    <a:pt x="1355341" y="171450"/>
                  </a:lnTo>
                  <a:lnTo>
                    <a:pt x="1374391" y="171450"/>
                  </a:lnTo>
                  <a:lnTo>
                    <a:pt x="1374391" y="78740"/>
                  </a:lnTo>
                  <a:lnTo>
                    <a:pt x="1281681" y="78740"/>
                  </a:lnTo>
                  <a:lnTo>
                    <a:pt x="1281681" y="97790"/>
                  </a:lnTo>
                  <a:lnTo>
                    <a:pt x="1355341" y="97790"/>
                  </a:lnTo>
                  <a:close/>
                  <a:moveTo>
                    <a:pt x="1355341" y="190500"/>
                  </a:moveTo>
                  <a:lnTo>
                    <a:pt x="1374391" y="190500"/>
                  </a:lnTo>
                  <a:lnTo>
                    <a:pt x="1374391" y="414020"/>
                  </a:lnTo>
                  <a:lnTo>
                    <a:pt x="1355341" y="414020"/>
                  </a:lnTo>
                  <a:lnTo>
                    <a:pt x="1355341" y="190500"/>
                  </a:lnTo>
                  <a:close/>
                  <a:moveTo>
                    <a:pt x="1029969" y="78740"/>
                  </a:moveTo>
                  <a:lnTo>
                    <a:pt x="1263901" y="78740"/>
                  </a:lnTo>
                  <a:lnTo>
                    <a:pt x="1263901" y="97790"/>
                  </a:lnTo>
                  <a:lnTo>
                    <a:pt x="1029969" y="97790"/>
                  </a:lnTo>
                  <a:lnTo>
                    <a:pt x="1029969" y="78740"/>
                  </a:lnTo>
                  <a:close/>
                  <a:moveTo>
                    <a:pt x="1355341" y="190500"/>
                  </a:moveTo>
                  <a:lnTo>
                    <a:pt x="1355341" y="171450"/>
                  </a:lnTo>
                  <a:lnTo>
                    <a:pt x="1281681" y="171450"/>
                  </a:lnTo>
                  <a:lnTo>
                    <a:pt x="1281681" y="97790"/>
                  </a:lnTo>
                  <a:lnTo>
                    <a:pt x="1262631" y="97790"/>
                  </a:lnTo>
                  <a:lnTo>
                    <a:pt x="1262631" y="190500"/>
                  </a:lnTo>
                  <a:lnTo>
                    <a:pt x="1355341" y="190500"/>
                  </a:lnTo>
                  <a:close/>
                  <a:moveTo>
                    <a:pt x="1262631" y="19050"/>
                  </a:moveTo>
                  <a:lnTo>
                    <a:pt x="1262631" y="80010"/>
                  </a:lnTo>
                  <a:lnTo>
                    <a:pt x="1281681" y="80010"/>
                  </a:lnTo>
                  <a:lnTo>
                    <a:pt x="1281681" y="1270"/>
                  </a:lnTo>
                  <a:lnTo>
                    <a:pt x="1029724" y="1270"/>
                  </a:lnTo>
                  <a:lnTo>
                    <a:pt x="1029724" y="20320"/>
                  </a:lnTo>
                  <a:lnTo>
                    <a:pt x="1262631" y="20320"/>
                  </a:lnTo>
                  <a:lnTo>
                    <a:pt x="1262631" y="19050"/>
                  </a:lnTo>
                  <a:close/>
                  <a:moveTo>
                    <a:pt x="1435351" y="190500"/>
                  </a:moveTo>
                  <a:lnTo>
                    <a:pt x="1435351" y="414020"/>
                  </a:lnTo>
                  <a:lnTo>
                    <a:pt x="1454401" y="414020"/>
                  </a:lnTo>
                  <a:lnTo>
                    <a:pt x="1454401" y="171450"/>
                  </a:lnTo>
                  <a:lnTo>
                    <a:pt x="1375661" y="171450"/>
                  </a:lnTo>
                  <a:lnTo>
                    <a:pt x="1375661" y="190500"/>
                  </a:lnTo>
                  <a:lnTo>
                    <a:pt x="1435351" y="190500"/>
                  </a:lnTo>
                  <a:close/>
                  <a:moveTo>
                    <a:pt x="1355341" y="171450"/>
                  </a:moveTo>
                  <a:lnTo>
                    <a:pt x="1374391" y="171450"/>
                  </a:lnTo>
                  <a:lnTo>
                    <a:pt x="1374391" y="190500"/>
                  </a:lnTo>
                  <a:lnTo>
                    <a:pt x="1355341" y="190500"/>
                  </a:lnTo>
                  <a:lnTo>
                    <a:pt x="1355341" y="171450"/>
                  </a:lnTo>
                  <a:close/>
                  <a:moveTo>
                    <a:pt x="1262631" y="78740"/>
                  </a:moveTo>
                  <a:lnTo>
                    <a:pt x="1281681" y="78740"/>
                  </a:lnTo>
                  <a:lnTo>
                    <a:pt x="1281681" y="97790"/>
                  </a:lnTo>
                  <a:lnTo>
                    <a:pt x="1262631" y="97790"/>
                  </a:lnTo>
                  <a:lnTo>
                    <a:pt x="1262631" y="78740"/>
                  </a:lnTo>
                  <a:close/>
                  <a:moveTo>
                    <a:pt x="450657" y="78740"/>
                  </a:moveTo>
                  <a:lnTo>
                    <a:pt x="1029969" y="78740"/>
                  </a:lnTo>
                  <a:lnTo>
                    <a:pt x="1029969" y="97790"/>
                  </a:lnTo>
                  <a:lnTo>
                    <a:pt x="450657" y="97790"/>
                  </a:lnTo>
                  <a:lnTo>
                    <a:pt x="450657" y="78740"/>
                  </a:lnTo>
                  <a:close/>
                  <a:moveTo>
                    <a:pt x="450657" y="0"/>
                  </a:moveTo>
                  <a:lnTo>
                    <a:pt x="1029969" y="0"/>
                  </a:lnTo>
                  <a:lnTo>
                    <a:pt x="1029969" y="19050"/>
                  </a:lnTo>
                  <a:lnTo>
                    <a:pt x="450657" y="19050"/>
                  </a:lnTo>
                  <a:lnTo>
                    <a:pt x="450657" y="0"/>
                  </a:lnTo>
                  <a:close/>
                </a:path>
              </a:pathLst>
            </a:custGeom>
            <a:solidFill>
              <a:srgbClr val="FFFFFF"/>
            </a:solidFill>
          </p:spPr>
        </p:sp>
      </p:grpSp>
      <p:sp>
        <p:nvSpPr>
          <p:cNvPr name="TextBox 53" id="53"/>
          <p:cNvSpPr txBox="true"/>
          <p:nvPr/>
        </p:nvSpPr>
        <p:spPr>
          <a:xfrm rot="0">
            <a:off x="1216233" y="6014863"/>
            <a:ext cx="2850057" cy="3192780"/>
          </a:xfrm>
          <a:prstGeom prst="rect">
            <a:avLst/>
          </a:prstGeom>
        </p:spPr>
        <p:txBody>
          <a:bodyPr anchor="t" rtlCol="false" tIns="0" lIns="0" bIns="0" rIns="0">
            <a:spAutoFit/>
          </a:bodyPr>
          <a:lstStyle/>
          <a:p>
            <a:pPr algn="ctr">
              <a:lnSpc>
                <a:spcPts val="2520"/>
              </a:lnSpc>
            </a:pPr>
            <a:r>
              <a:rPr lang="en-US" sz="1800">
                <a:solidFill>
                  <a:srgbClr val="FFFFFF"/>
                </a:solidFill>
                <a:latin typeface="Glacial Indifference"/>
              </a:rPr>
              <a:t>id (PK)</a:t>
            </a:r>
          </a:p>
          <a:p>
            <a:pPr algn="ctr">
              <a:lnSpc>
                <a:spcPts val="2520"/>
              </a:lnSpc>
            </a:pPr>
            <a:r>
              <a:rPr lang="en-US" sz="1800">
                <a:solidFill>
                  <a:srgbClr val="FFFFFF"/>
                </a:solidFill>
                <a:latin typeface="Glacial Indifference"/>
              </a:rPr>
              <a:t>invester_proposal_id (FK)</a:t>
            </a:r>
          </a:p>
          <a:p>
            <a:pPr algn="ctr">
              <a:lnSpc>
                <a:spcPts val="2520"/>
              </a:lnSpc>
            </a:pPr>
            <a:r>
              <a:rPr lang="en-US" sz="1800">
                <a:solidFill>
                  <a:srgbClr val="FFFFFF"/>
                </a:solidFill>
                <a:latin typeface="Glacial Indifference"/>
              </a:rPr>
              <a:t>release_date_from_invester</a:t>
            </a:r>
          </a:p>
          <a:p>
            <a:pPr algn="ctr">
              <a:lnSpc>
                <a:spcPts val="2520"/>
              </a:lnSpc>
            </a:pPr>
            <a:r>
              <a:rPr lang="en-US" sz="1800">
                <a:solidFill>
                  <a:srgbClr val="FFFFFF"/>
                </a:solidFill>
                <a:latin typeface="Glacial Indifference"/>
              </a:rPr>
              <a:t>disburse_date_to_borrow</a:t>
            </a:r>
          </a:p>
          <a:p>
            <a:pPr algn="ctr">
              <a:lnSpc>
                <a:spcPts val="2520"/>
              </a:lnSpc>
            </a:pPr>
            <a:r>
              <a:rPr lang="en-US" sz="1800">
                <a:solidFill>
                  <a:srgbClr val="FFFFFF"/>
                </a:solidFill>
                <a:latin typeface="Glacial Indifference"/>
              </a:rPr>
              <a:t>emi_amt</a:t>
            </a:r>
          </a:p>
          <a:p>
            <a:pPr algn="ctr">
              <a:lnSpc>
                <a:spcPts val="2520"/>
              </a:lnSpc>
            </a:pPr>
            <a:r>
              <a:rPr lang="en-US" sz="1800">
                <a:solidFill>
                  <a:srgbClr val="FFFFFF"/>
                </a:solidFill>
                <a:latin typeface="Glacial Indifference"/>
              </a:rPr>
              <a:t>emi_start_date</a:t>
            </a:r>
          </a:p>
          <a:p>
            <a:pPr algn="ctr">
              <a:lnSpc>
                <a:spcPts val="2520"/>
              </a:lnSpc>
            </a:pPr>
            <a:r>
              <a:rPr lang="en-US" sz="1800">
                <a:solidFill>
                  <a:srgbClr val="FFFFFF"/>
                </a:solidFill>
                <a:latin typeface="Glacial Indifference"/>
              </a:rPr>
              <a:t>emi_end_date</a:t>
            </a:r>
          </a:p>
          <a:p>
            <a:pPr algn="ctr">
              <a:lnSpc>
                <a:spcPts val="2520"/>
              </a:lnSpc>
            </a:pPr>
            <a:r>
              <a:rPr lang="en-US" sz="1800">
                <a:solidFill>
                  <a:srgbClr val="FFFFFF"/>
                </a:solidFill>
                <a:latin typeface="Glacial Indifference"/>
              </a:rPr>
              <a:t>num_of_total_emi</a:t>
            </a:r>
          </a:p>
          <a:p>
            <a:pPr algn="ctr">
              <a:lnSpc>
                <a:spcPts val="2520"/>
              </a:lnSpc>
            </a:pPr>
          </a:p>
          <a:p>
            <a:pPr algn="ctr">
              <a:lnSpc>
                <a:spcPts val="2520"/>
              </a:lnSpc>
            </a:pPr>
          </a:p>
        </p:txBody>
      </p:sp>
      <p:grpSp>
        <p:nvGrpSpPr>
          <p:cNvPr name="Group 54" id="54"/>
          <p:cNvGrpSpPr/>
          <p:nvPr/>
        </p:nvGrpSpPr>
        <p:grpSpPr>
          <a:xfrm rot="0">
            <a:off x="4640853" y="5736875"/>
            <a:ext cx="2568174" cy="3051492"/>
            <a:chOff x="0" y="0"/>
            <a:chExt cx="7016477" cy="8336944"/>
          </a:xfrm>
        </p:grpSpPr>
        <p:sp>
          <p:nvSpPr>
            <p:cNvPr name="Freeform 55" id="55"/>
            <p:cNvSpPr/>
            <p:nvPr/>
          </p:nvSpPr>
          <p:spPr>
            <a:xfrm>
              <a:off x="0" y="0"/>
              <a:ext cx="7016476" cy="8336944"/>
            </a:xfrm>
            <a:custGeom>
              <a:avLst/>
              <a:gdLst/>
              <a:ahLst/>
              <a:cxnLst/>
              <a:rect r="r" b="b" t="t" l="l"/>
              <a:pathLst>
                <a:path h="8336944" w="7016476">
                  <a:moveTo>
                    <a:pt x="6791686" y="342900"/>
                  </a:moveTo>
                  <a:lnTo>
                    <a:pt x="6791686" y="251460"/>
                  </a:lnTo>
                  <a:lnTo>
                    <a:pt x="7016476" y="251460"/>
                  </a:lnTo>
                  <a:lnTo>
                    <a:pt x="7016476" y="226060"/>
                  </a:lnTo>
                  <a:lnTo>
                    <a:pt x="6791687" y="226060"/>
                  </a:lnTo>
                  <a:lnTo>
                    <a:pt x="6791687" y="0"/>
                  </a:lnTo>
                  <a:lnTo>
                    <a:pt x="6766287" y="0"/>
                  </a:lnTo>
                  <a:lnTo>
                    <a:pt x="6766287" y="226060"/>
                  </a:lnTo>
                  <a:lnTo>
                    <a:pt x="251460" y="226060"/>
                  </a:lnTo>
                  <a:lnTo>
                    <a:pt x="251460" y="0"/>
                  </a:lnTo>
                  <a:lnTo>
                    <a:pt x="226060" y="0"/>
                  </a:lnTo>
                  <a:lnTo>
                    <a:pt x="226060" y="226060"/>
                  </a:lnTo>
                  <a:lnTo>
                    <a:pt x="0" y="226060"/>
                  </a:lnTo>
                  <a:lnTo>
                    <a:pt x="0" y="251460"/>
                  </a:lnTo>
                  <a:lnTo>
                    <a:pt x="226060" y="251460"/>
                  </a:lnTo>
                  <a:lnTo>
                    <a:pt x="226060" y="8085484"/>
                  </a:lnTo>
                  <a:lnTo>
                    <a:pt x="0" y="8085484"/>
                  </a:lnTo>
                  <a:lnTo>
                    <a:pt x="0" y="8110884"/>
                  </a:lnTo>
                  <a:lnTo>
                    <a:pt x="226060" y="8110884"/>
                  </a:lnTo>
                  <a:lnTo>
                    <a:pt x="226060" y="8336944"/>
                  </a:lnTo>
                  <a:lnTo>
                    <a:pt x="251460" y="8336944"/>
                  </a:lnTo>
                  <a:lnTo>
                    <a:pt x="251460" y="8110884"/>
                  </a:lnTo>
                  <a:lnTo>
                    <a:pt x="6766287" y="8110884"/>
                  </a:lnTo>
                  <a:lnTo>
                    <a:pt x="6766287" y="8336944"/>
                  </a:lnTo>
                  <a:lnTo>
                    <a:pt x="6791687" y="8336944"/>
                  </a:lnTo>
                  <a:lnTo>
                    <a:pt x="6791687" y="8110884"/>
                  </a:lnTo>
                  <a:lnTo>
                    <a:pt x="7016476" y="8110884"/>
                  </a:lnTo>
                  <a:lnTo>
                    <a:pt x="7016476" y="8085484"/>
                  </a:lnTo>
                  <a:lnTo>
                    <a:pt x="6791687" y="8085484"/>
                  </a:lnTo>
                  <a:lnTo>
                    <a:pt x="6791687" y="342900"/>
                  </a:lnTo>
                  <a:lnTo>
                    <a:pt x="6791686" y="342900"/>
                  </a:lnTo>
                  <a:close/>
                  <a:moveTo>
                    <a:pt x="6766286" y="342900"/>
                  </a:moveTo>
                  <a:lnTo>
                    <a:pt x="6766286" y="8085484"/>
                  </a:lnTo>
                  <a:lnTo>
                    <a:pt x="251460" y="8085484"/>
                  </a:lnTo>
                  <a:lnTo>
                    <a:pt x="251460" y="251460"/>
                  </a:lnTo>
                  <a:lnTo>
                    <a:pt x="6766287" y="251460"/>
                  </a:lnTo>
                  <a:lnTo>
                    <a:pt x="6766287" y="342900"/>
                  </a:lnTo>
                  <a:lnTo>
                    <a:pt x="6766286" y="342900"/>
                  </a:lnTo>
                  <a:close/>
                </a:path>
              </a:pathLst>
            </a:custGeom>
            <a:solidFill>
              <a:srgbClr val="FFFFFF"/>
            </a:solidFill>
          </p:spPr>
        </p:sp>
      </p:grpSp>
      <p:grpSp>
        <p:nvGrpSpPr>
          <p:cNvPr name="Group 56" id="56"/>
          <p:cNvGrpSpPr/>
          <p:nvPr/>
        </p:nvGrpSpPr>
        <p:grpSpPr>
          <a:xfrm rot="0">
            <a:off x="8884015" y="2027776"/>
            <a:ext cx="2444236" cy="2621332"/>
            <a:chOff x="0" y="0"/>
            <a:chExt cx="7016477" cy="7524852"/>
          </a:xfrm>
        </p:grpSpPr>
        <p:sp>
          <p:nvSpPr>
            <p:cNvPr name="Freeform 57" id="57"/>
            <p:cNvSpPr/>
            <p:nvPr/>
          </p:nvSpPr>
          <p:spPr>
            <a:xfrm>
              <a:off x="0" y="0"/>
              <a:ext cx="7016476" cy="7524852"/>
            </a:xfrm>
            <a:custGeom>
              <a:avLst/>
              <a:gdLst/>
              <a:ahLst/>
              <a:cxnLst/>
              <a:rect r="r" b="b" t="t" l="l"/>
              <a:pathLst>
                <a:path h="7524852" w="7016476">
                  <a:moveTo>
                    <a:pt x="6791686" y="342900"/>
                  </a:moveTo>
                  <a:lnTo>
                    <a:pt x="6791686" y="251460"/>
                  </a:lnTo>
                  <a:lnTo>
                    <a:pt x="7016476" y="251460"/>
                  </a:lnTo>
                  <a:lnTo>
                    <a:pt x="7016476" y="226060"/>
                  </a:lnTo>
                  <a:lnTo>
                    <a:pt x="6791687" y="226060"/>
                  </a:lnTo>
                  <a:lnTo>
                    <a:pt x="6791687" y="0"/>
                  </a:lnTo>
                  <a:lnTo>
                    <a:pt x="6766287" y="0"/>
                  </a:lnTo>
                  <a:lnTo>
                    <a:pt x="6766287" y="226060"/>
                  </a:lnTo>
                  <a:lnTo>
                    <a:pt x="251460" y="226060"/>
                  </a:lnTo>
                  <a:lnTo>
                    <a:pt x="251460" y="0"/>
                  </a:lnTo>
                  <a:lnTo>
                    <a:pt x="226060" y="0"/>
                  </a:lnTo>
                  <a:lnTo>
                    <a:pt x="226060" y="226060"/>
                  </a:lnTo>
                  <a:lnTo>
                    <a:pt x="0" y="226060"/>
                  </a:lnTo>
                  <a:lnTo>
                    <a:pt x="0" y="251460"/>
                  </a:lnTo>
                  <a:lnTo>
                    <a:pt x="226060" y="251460"/>
                  </a:lnTo>
                  <a:lnTo>
                    <a:pt x="226060" y="7273392"/>
                  </a:lnTo>
                  <a:lnTo>
                    <a:pt x="0" y="7273392"/>
                  </a:lnTo>
                  <a:lnTo>
                    <a:pt x="0" y="7298792"/>
                  </a:lnTo>
                  <a:lnTo>
                    <a:pt x="226060" y="7298792"/>
                  </a:lnTo>
                  <a:lnTo>
                    <a:pt x="226060" y="7524852"/>
                  </a:lnTo>
                  <a:lnTo>
                    <a:pt x="251460" y="7524852"/>
                  </a:lnTo>
                  <a:lnTo>
                    <a:pt x="251460" y="7298792"/>
                  </a:lnTo>
                  <a:lnTo>
                    <a:pt x="6766287" y="7298792"/>
                  </a:lnTo>
                  <a:lnTo>
                    <a:pt x="6766287" y="7524852"/>
                  </a:lnTo>
                  <a:lnTo>
                    <a:pt x="6791687" y="7524852"/>
                  </a:lnTo>
                  <a:lnTo>
                    <a:pt x="6791687" y="7298792"/>
                  </a:lnTo>
                  <a:lnTo>
                    <a:pt x="7016476" y="7298792"/>
                  </a:lnTo>
                  <a:lnTo>
                    <a:pt x="7016476" y="7273392"/>
                  </a:lnTo>
                  <a:lnTo>
                    <a:pt x="6791687" y="7273392"/>
                  </a:lnTo>
                  <a:lnTo>
                    <a:pt x="6791687" y="342900"/>
                  </a:lnTo>
                  <a:lnTo>
                    <a:pt x="6791686" y="342900"/>
                  </a:lnTo>
                  <a:close/>
                  <a:moveTo>
                    <a:pt x="6766286" y="342900"/>
                  </a:moveTo>
                  <a:lnTo>
                    <a:pt x="6766286" y="7273392"/>
                  </a:lnTo>
                  <a:lnTo>
                    <a:pt x="251460" y="7273392"/>
                  </a:lnTo>
                  <a:lnTo>
                    <a:pt x="251460" y="251460"/>
                  </a:lnTo>
                  <a:lnTo>
                    <a:pt x="6766287" y="251460"/>
                  </a:lnTo>
                  <a:lnTo>
                    <a:pt x="6766287" y="342900"/>
                  </a:lnTo>
                  <a:lnTo>
                    <a:pt x="6766286" y="342900"/>
                  </a:lnTo>
                  <a:close/>
                </a:path>
              </a:pathLst>
            </a:custGeom>
            <a:solidFill>
              <a:srgbClr val="FFFFFF"/>
            </a:solidFill>
          </p:spPr>
        </p:sp>
      </p:grpSp>
      <p:sp>
        <p:nvSpPr>
          <p:cNvPr name="TextBox 58" id="58"/>
          <p:cNvSpPr txBox="true"/>
          <p:nvPr/>
        </p:nvSpPr>
        <p:spPr>
          <a:xfrm rot="0">
            <a:off x="4697238" y="5818517"/>
            <a:ext cx="2410454" cy="2872740"/>
          </a:xfrm>
          <a:prstGeom prst="rect">
            <a:avLst/>
          </a:prstGeom>
        </p:spPr>
        <p:txBody>
          <a:bodyPr anchor="t" rtlCol="false" tIns="0" lIns="0" bIns="0" rIns="0">
            <a:spAutoFit/>
          </a:bodyPr>
          <a:lstStyle/>
          <a:p>
            <a:pPr algn="ctr">
              <a:lnSpc>
                <a:spcPts val="2520"/>
              </a:lnSpc>
            </a:pPr>
            <a:r>
              <a:rPr lang="en-US" sz="1800">
                <a:solidFill>
                  <a:srgbClr val="FFFFFF"/>
                </a:solidFill>
                <a:latin typeface="Glacial Indifference"/>
              </a:rPr>
              <a:t>id(PK)</a:t>
            </a:r>
          </a:p>
          <a:p>
            <a:pPr algn="ctr">
              <a:lnSpc>
                <a:spcPts val="2520"/>
              </a:lnSpc>
            </a:pPr>
            <a:r>
              <a:rPr lang="en-US" sz="1800">
                <a:solidFill>
                  <a:srgbClr val="FFFFFF"/>
                </a:solidFill>
                <a:latin typeface="Glacial Indifference"/>
              </a:rPr>
              <a:t>credit_fulfilment_id(FK)</a:t>
            </a:r>
          </a:p>
          <a:p>
            <a:pPr algn="ctr">
              <a:lnSpc>
                <a:spcPts val="2520"/>
              </a:lnSpc>
            </a:pPr>
            <a:r>
              <a:rPr lang="en-US" sz="1800">
                <a:solidFill>
                  <a:srgbClr val="FFFFFF"/>
                </a:solidFill>
                <a:latin typeface="Glacial Indifference"/>
              </a:rPr>
              <a:t>emi_due_date</a:t>
            </a:r>
          </a:p>
          <a:p>
            <a:pPr algn="ctr">
              <a:lnSpc>
                <a:spcPts val="2520"/>
              </a:lnSpc>
            </a:pPr>
            <a:r>
              <a:rPr lang="en-US" sz="1800">
                <a:solidFill>
                  <a:srgbClr val="FFFFFF"/>
                </a:solidFill>
                <a:latin typeface="Glacial Indifference"/>
              </a:rPr>
              <a:t>due_interest_amt</a:t>
            </a:r>
          </a:p>
          <a:p>
            <a:pPr algn="ctr">
              <a:lnSpc>
                <a:spcPts val="2520"/>
              </a:lnSpc>
            </a:pPr>
            <a:r>
              <a:rPr lang="en-US" sz="1800">
                <a:solidFill>
                  <a:srgbClr val="FFFFFF"/>
                </a:solidFill>
                <a:latin typeface="Glacial Indifference"/>
              </a:rPr>
              <a:t>due_principal_amt</a:t>
            </a:r>
          </a:p>
          <a:p>
            <a:pPr algn="ctr">
              <a:lnSpc>
                <a:spcPts val="2520"/>
              </a:lnSpc>
            </a:pPr>
            <a:r>
              <a:rPr lang="en-US" sz="1800">
                <a:solidFill>
                  <a:srgbClr val="FFFFFF"/>
                </a:solidFill>
                <a:latin typeface="Glacial Indifference"/>
              </a:rPr>
              <a:t>due_emi_amt</a:t>
            </a:r>
          </a:p>
          <a:p>
            <a:pPr algn="ctr">
              <a:lnSpc>
                <a:spcPts val="2520"/>
              </a:lnSpc>
            </a:pPr>
            <a:r>
              <a:rPr lang="en-US" sz="1800">
                <a:solidFill>
                  <a:srgbClr val="FFFFFF"/>
                </a:solidFill>
                <a:latin typeface="Glacial Indifference"/>
              </a:rPr>
              <a:t>penality_amt</a:t>
            </a:r>
          </a:p>
          <a:p>
            <a:pPr algn="ctr">
              <a:lnSpc>
                <a:spcPts val="2520"/>
              </a:lnSpc>
            </a:pPr>
            <a:r>
              <a:rPr lang="en-US" sz="1800">
                <a:solidFill>
                  <a:srgbClr val="FFFFFF"/>
                </a:solidFill>
                <a:latin typeface="Glacial Indifference"/>
              </a:rPr>
              <a:t>emi_amt_received</a:t>
            </a:r>
          </a:p>
          <a:p>
            <a:pPr algn="ctr">
              <a:lnSpc>
                <a:spcPts val="2520"/>
              </a:lnSpc>
            </a:pPr>
            <a:r>
              <a:rPr lang="en-US" sz="1800">
                <a:solidFill>
                  <a:srgbClr val="FFFFFF"/>
                </a:solidFill>
                <a:latin typeface="Glacial Indifference"/>
              </a:rPr>
              <a:t>penality_amt_received</a:t>
            </a:r>
          </a:p>
        </p:txBody>
      </p:sp>
      <p:sp>
        <p:nvSpPr>
          <p:cNvPr name="TextBox 59" id="59"/>
          <p:cNvSpPr txBox="true"/>
          <p:nvPr/>
        </p:nvSpPr>
        <p:spPr>
          <a:xfrm rot="0">
            <a:off x="14345057" y="5102727"/>
            <a:ext cx="3351663" cy="2192655"/>
          </a:xfrm>
          <a:prstGeom prst="rect">
            <a:avLst/>
          </a:prstGeom>
        </p:spPr>
        <p:txBody>
          <a:bodyPr anchor="t" rtlCol="false" tIns="0" lIns="0" bIns="0" rIns="0">
            <a:spAutoFit/>
          </a:bodyPr>
          <a:lstStyle/>
          <a:p>
            <a:pPr algn="ctr">
              <a:lnSpc>
                <a:spcPts val="2520"/>
              </a:lnSpc>
            </a:pPr>
            <a:r>
              <a:rPr lang="en-US" sz="1800">
                <a:solidFill>
                  <a:srgbClr val="FFFFFF"/>
                </a:solidFill>
                <a:latin typeface="Glacial Indifference"/>
              </a:rPr>
              <a:t>id(PK)</a:t>
            </a:r>
          </a:p>
          <a:p>
            <a:pPr algn="ctr">
              <a:lnSpc>
                <a:spcPts val="2520"/>
              </a:lnSpc>
            </a:pPr>
            <a:r>
              <a:rPr lang="en-US" sz="1800">
                <a:solidFill>
                  <a:srgbClr val="FFFFFF"/>
                </a:solidFill>
                <a:latin typeface="Glacial Indifference"/>
              </a:rPr>
              <a:t>invester_id(FK)</a:t>
            </a:r>
          </a:p>
          <a:p>
            <a:pPr algn="ctr">
              <a:lnSpc>
                <a:spcPts val="2520"/>
              </a:lnSpc>
            </a:pPr>
            <a:r>
              <a:rPr lang="en-US" sz="1800">
                <a:solidFill>
                  <a:srgbClr val="FFFFFF"/>
                </a:solidFill>
                <a:latin typeface="Glacial Indifference"/>
              </a:rPr>
              <a:t>account_type_code(FK)</a:t>
            </a:r>
          </a:p>
          <a:p>
            <a:pPr algn="ctr">
              <a:lnSpc>
                <a:spcPts val="2520"/>
              </a:lnSpc>
            </a:pPr>
            <a:r>
              <a:rPr lang="en-US" sz="1800">
                <a:solidFill>
                  <a:srgbClr val="FFFFFF"/>
                </a:solidFill>
                <a:latin typeface="Glacial Indifference"/>
              </a:rPr>
              <a:t>accunt_number</a:t>
            </a:r>
          </a:p>
          <a:p>
            <a:pPr algn="ctr">
              <a:lnSpc>
                <a:spcPts val="2520"/>
              </a:lnSpc>
            </a:pPr>
            <a:r>
              <a:rPr lang="en-US" sz="1800">
                <a:solidFill>
                  <a:srgbClr val="FFFFFF"/>
                </a:solidFill>
                <a:latin typeface="Glacial Indifference"/>
              </a:rPr>
              <a:t>account_type</a:t>
            </a:r>
          </a:p>
          <a:p>
            <a:pPr algn="ctr">
              <a:lnSpc>
                <a:spcPts val="2520"/>
              </a:lnSpc>
            </a:pPr>
            <a:r>
              <a:rPr lang="en-US" sz="1800">
                <a:solidFill>
                  <a:srgbClr val="FFFFFF"/>
                </a:solidFill>
                <a:latin typeface="Glacial Indifference"/>
              </a:rPr>
              <a:t>account_holder_name</a:t>
            </a:r>
          </a:p>
          <a:p>
            <a:pPr algn="ctr">
              <a:lnSpc>
                <a:spcPts val="2520"/>
              </a:lnSpc>
            </a:pPr>
            <a:r>
              <a:rPr lang="en-US" sz="1800">
                <a:solidFill>
                  <a:srgbClr val="FFFFFF"/>
                </a:solidFill>
                <a:latin typeface="Glacial Indifference"/>
              </a:rPr>
              <a:t>bank_name</a:t>
            </a:r>
          </a:p>
        </p:txBody>
      </p:sp>
      <p:sp>
        <p:nvSpPr>
          <p:cNvPr name="TextBox 60" id="60"/>
          <p:cNvSpPr txBox="true"/>
          <p:nvPr/>
        </p:nvSpPr>
        <p:spPr>
          <a:xfrm rot="0">
            <a:off x="9923000" y="5448817"/>
            <a:ext cx="2427849" cy="2232660"/>
          </a:xfrm>
          <a:prstGeom prst="rect">
            <a:avLst/>
          </a:prstGeom>
        </p:spPr>
        <p:txBody>
          <a:bodyPr anchor="t" rtlCol="false" tIns="0" lIns="0" bIns="0" rIns="0">
            <a:spAutoFit/>
          </a:bodyPr>
          <a:lstStyle/>
          <a:p>
            <a:pPr algn="ctr">
              <a:lnSpc>
                <a:spcPts val="2520"/>
              </a:lnSpc>
            </a:pPr>
            <a:r>
              <a:rPr lang="en-US" sz="1800">
                <a:solidFill>
                  <a:srgbClr val="FFFFFF"/>
                </a:solidFill>
                <a:latin typeface="Glacial Indifference"/>
              </a:rPr>
              <a:t>id(PK)</a:t>
            </a:r>
          </a:p>
          <a:p>
            <a:pPr algn="ctr">
              <a:lnSpc>
                <a:spcPts val="2520"/>
              </a:lnSpc>
            </a:pPr>
            <a:r>
              <a:rPr lang="en-US" sz="1800">
                <a:solidFill>
                  <a:srgbClr val="FFFFFF"/>
                </a:solidFill>
                <a:latin typeface="Glacial Indifference"/>
              </a:rPr>
              <a:t>invester_id(FK)</a:t>
            </a:r>
          </a:p>
          <a:p>
            <a:pPr algn="ctr">
              <a:lnSpc>
                <a:spcPts val="2520"/>
              </a:lnSpc>
            </a:pPr>
            <a:r>
              <a:rPr lang="en-US" sz="1800">
                <a:solidFill>
                  <a:srgbClr val="FFFFFF"/>
                </a:solidFill>
                <a:latin typeface="Glacial Indifference"/>
              </a:rPr>
              <a:t>transaction_type_code((FK)</a:t>
            </a:r>
          </a:p>
          <a:p>
            <a:pPr algn="ctr">
              <a:lnSpc>
                <a:spcPts val="2520"/>
              </a:lnSpc>
            </a:pPr>
            <a:r>
              <a:rPr lang="en-US" sz="1800">
                <a:solidFill>
                  <a:srgbClr val="FFFFFF"/>
                </a:solidFill>
                <a:latin typeface="Glacial Indifference"/>
              </a:rPr>
              <a:t>transaction_amt</a:t>
            </a:r>
          </a:p>
          <a:p>
            <a:pPr algn="ctr">
              <a:lnSpc>
                <a:spcPts val="2520"/>
              </a:lnSpc>
            </a:pPr>
            <a:r>
              <a:rPr lang="en-US" sz="1800">
                <a:solidFill>
                  <a:srgbClr val="FFFFFF"/>
                </a:solidFill>
                <a:latin typeface="Glacial Indifference"/>
              </a:rPr>
              <a:t>transaction_date</a:t>
            </a:r>
          </a:p>
          <a:p>
            <a:pPr algn="ctr">
              <a:lnSpc>
                <a:spcPts val="2520"/>
              </a:lnSpc>
            </a:pPr>
            <a:r>
              <a:rPr lang="en-US" sz="1800">
                <a:solidFill>
                  <a:srgbClr val="FFFFFF"/>
                </a:solidFill>
                <a:latin typeface="Glacial Indifference"/>
              </a:rPr>
              <a:t>closing_balance</a:t>
            </a:r>
          </a:p>
        </p:txBody>
      </p:sp>
      <p:grpSp>
        <p:nvGrpSpPr>
          <p:cNvPr name="Group 61" id="61"/>
          <p:cNvGrpSpPr/>
          <p:nvPr/>
        </p:nvGrpSpPr>
        <p:grpSpPr>
          <a:xfrm rot="-5400000">
            <a:off x="3709461" y="4772798"/>
            <a:ext cx="8547520" cy="698053"/>
            <a:chOff x="0" y="0"/>
            <a:chExt cx="5396162" cy="440690"/>
          </a:xfrm>
        </p:grpSpPr>
        <p:sp>
          <p:nvSpPr>
            <p:cNvPr name="Freeform 62" id="62"/>
            <p:cNvSpPr/>
            <p:nvPr/>
          </p:nvSpPr>
          <p:spPr>
            <a:xfrm>
              <a:off x="-5080" y="-8890"/>
              <a:ext cx="5406322" cy="458470"/>
            </a:xfrm>
            <a:custGeom>
              <a:avLst/>
              <a:gdLst/>
              <a:ahLst/>
              <a:cxnLst/>
              <a:rect r="r" b="b" t="t" l="l"/>
              <a:pathLst>
                <a:path h="458470" w="5406322">
                  <a:moveTo>
                    <a:pt x="5397432" y="93980"/>
                  </a:moveTo>
                  <a:cubicBezTo>
                    <a:pt x="5406322" y="82550"/>
                    <a:pt x="5398702" y="60960"/>
                    <a:pt x="5380922" y="66040"/>
                  </a:cubicBezTo>
                  <a:cubicBezTo>
                    <a:pt x="5340282" y="80010"/>
                    <a:pt x="5303452" y="114300"/>
                    <a:pt x="5269162" y="140970"/>
                  </a:cubicBezTo>
                  <a:cubicBezTo>
                    <a:pt x="5234872" y="166370"/>
                    <a:pt x="5200582" y="191770"/>
                    <a:pt x="5167562" y="217170"/>
                  </a:cubicBezTo>
                  <a:cubicBezTo>
                    <a:pt x="5165022" y="215900"/>
                    <a:pt x="5162482" y="215900"/>
                    <a:pt x="5159942" y="215900"/>
                  </a:cubicBezTo>
                  <a:cubicBezTo>
                    <a:pt x="5085012" y="217170"/>
                    <a:pt x="5008812" y="217170"/>
                    <a:pt x="4933882" y="218440"/>
                  </a:cubicBezTo>
                  <a:lnTo>
                    <a:pt x="5010082" y="157480"/>
                  </a:lnTo>
                  <a:cubicBezTo>
                    <a:pt x="5048182" y="127000"/>
                    <a:pt x="5092632" y="97790"/>
                    <a:pt x="5125652" y="60960"/>
                  </a:cubicBezTo>
                  <a:cubicBezTo>
                    <a:pt x="5138352" y="45720"/>
                    <a:pt x="5121842" y="24130"/>
                    <a:pt x="5104062" y="33020"/>
                  </a:cubicBezTo>
                  <a:cubicBezTo>
                    <a:pt x="5063422" y="53340"/>
                    <a:pt x="5027862" y="88900"/>
                    <a:pt x="4994842" y="119380"/>
                  </a:cubicBezTo>
                  <a:cubicBezTo>
                    <a:pt x="4961822" y="149860"/>
                    <a:pt x="4930072" y="182880"/>
                    <a:pt x="4902132" y="217170"/>
                  </a:cubicBezTo>
                  <a:cubicBezTo>
                    <a:pt x="4818312" y="218440"/>
                    <a:pt x="4733222" y="219710"/>
                    <a:pt x="4649402" y="219710"/>
                  </a:cubicBezTo>
                  <a:cubicBezTo>
                    <a:pt x="4668452" y="190500"/>
                    <a:pt x="4688772" y="161290"/>
                    <a:pt x="4710362" y="132080"/>
                  </a:cubicBezTo>
                  <a:cubicBezTo>
                    <a:pt x="4735762" y="97790"/>
                    <a:pt x="4771322" y="64770"/>
                    <a:pt x="4786562" y="25400"/>
                  </a:cubicBezTo>
                  <a:cubicBezTo>
                    <a:pt x="4791642" y="12700"/>
                    <a:pt x="4773862" y="0"/>
                    <a:pt x="4763702" y="7620"/>
                  </a:cubicBezTo>
                  <a:cubicBezTo>
                    <a:pt x="4728142" y="29210"/>
                    <a:pt x="4705282" y="73660"/>
                    <a:pt x="4682422" y="106680"/>
                  </a:cubicBezTo>
                  <a:cubicBezTo>
                    <a:pt x="4658292" y="143510"/>
                    <a:pt x="4635432" y="180340"/>
                    <a:pt x="4616382" y="219710"/>
                  </a:cubicBezTo>
                  <a:cubicBezTo>
                    <a:pt x="4132512" y="224790"/>
                    <a:pt x="3648642" y="231140"/>
                    <a:pt x="3167339" y="238760"/>
                  </a:cubicBezTo>
                  <a:cubicBezTo>
                    <a:pt x="3010310" y="246380"/>
                    <a:pt x="2856421" y="252730"/>
                    <a:pt x="2703789" y="260350"/>
                  </a:cubicBezTo>
                  <a:lnTo>
                    <a:pt x="2703161" y="260350"/>
                  </a:lnTo>
                  <a:cubicBezTo>
                    <a:pt x="2549272" y="252730"/>
                    <a:pt x="2396640" y="246380"/>
                    <a:pt x="2239611" y="246380"/>
                  </a:cubicBezTo>
                  <a:cubicBezTo>
                    <a:pt x="1760220" y="233680"/>
                    <a:pt x="1276350" y="228600"/>
                    <a:pt x="792480" y="223520"/>
                  </a:cubicBezTo>
                  <a:cubicBezTo>
                    <a:pt x="772160" y="184150"/>
                    <a:pt x="750570" y="146050"/>
                    <a:pt x="726440" y="110490"/>
                  </a:cubicBezTo>
                  <a:cubicBezTo>
                    <a:pt x="703580" y="77470"/>
                    <a:pt x="679450" y="33020"/>
                    <a:pt x="645160" y="11430"/>
                  </a:cubicBezTo>
                  <a:cubicBezTo>
                    <a:pt x="633730" y="5080"/>
                    <a:pt x="617220" y="16510"/>
                    <a:pt x="622300" y="29210"/>
                  </a:cubicBezTo>
                  <a:cubicBezTo>
                    <a:pt x="637540" y="69850"/>
                    <a:pt x="673100" y="101600"/>
                    <a:pt x="698500" y="135890"/>
                  </a:cubicBezTo>
                  <a:cubicBezTo>
                    <a:pt x="720090" y="163830"/>
                    <a:pt x="739140" y="193040"/>
                    <a:pt x="759460" y="223520"/>
                  </a:cubicBezTo>
                  <a:cubicBezTo>
                    <a:pt x="675640" y="222250"/>
                    <a:pt x="590550" y="220980"/>
                    <a:pt x="506730" y="220980"/>
                  </a:cubicBezTo>
                  <a:cubicBezTo>
                    <a:pt x="478790" y="185420"/>
                    <a:pt x="447040" y="153670"/>
                    <a:pt x="414020" y="123190"/>
                  </a:cubicBezTo>
                  <a:cubicBezTo>
                    <a:pt x="381000" y="92710"/>
                    <a:pt x="345440" y="57150"/>
                    <a:pt x="304800" y="36830"/>
                  </a:cubicBezTo>
                  <a:cubicBezTo>
                    <a:pt x="287020" y="27940"/>
                    <a:pt x="270510" y="49530"/>
                    <a:pt x="283210" y="64770"/>
                  </a:cubicBezTo>
                  <a:cubicBezTo>
                    <a:pt x="314960" y="101600"/>
                    <a:pt x="360680" y="129540"/>
                    <a:pt x="398780" y="161290"/>
                  </a:cubicBezTo>
                  <a:lnTo>
                    <a:pt x="474980" y="222250"/>
                  </a:lnTo>
                  <a:cubicBezTo>
                    <a:pt x="397510" y="218440"/>
                    <a:pt x="322580" y="218440"/>
                    <a:pt x="246380" y="217170"/>
                  </a:cubicBezTo>
                  <a:cubicBezTo>
                    <a:pt x="243840" y="217170"/>
                    <a:pt x="241300" y="217170"/>
                    <a:pt x="238760" y="218440"/>
                  </a:cubicBezTo>
                  <a:cubicBezTo>
                    <a:pt x="205740" y="191770"/>
                    <a:pt x="171450" y="166370"/>
                    <a:pt x="137160" y="142240"/>
                  </a:cubicBezTo>
                  <a:cubicBezTo>
                    <a:pt x="102870" y="116840"/>
                    <a:pt x="66040" y="81280"/>
                    <a:pt x="25400" y="67310"/>
                  </a:cubicBezTo>
                  <a:cubicBezTo>
                    <a:pt x="7620" y="60960"/>
                    <a:pt x="0" y="83820"/>
                    <a:pt x="8890" y="95250"/>
                  </a:cubicBezTo>
                  <a:cubicBezTo>
                    <a:pt x="34290" y="127000"/>
                    <a:pt x="76200" y="148590"/>
                    <a:pt x="110490" y="172720"/>
                  </a:cubicBezTo>
                  <a:cubicBezTo>
                    <a:pt x="144780" y="196850"/>
                    <a:pt x="179070" y="219710"/>
                    <a:pt x="213360" y="242570"/>
                  </a:cubicBezTo>
                  <a:cubicBezTo>
                    <a:pt x="147320" y="281940"/>
                    <a:pt x="76200" y="321310"/>
                    <a:pt x="21590" y="372110"/>
                  </a:cubicBezTo>
                  <a:cubicBezTo>
                    <a:pt x="5080" y="387350"/>
                    <a:pt x="26670" y="408940"/>
                    <a:pt x="43180" y="401320"/>
                  </a:cubicBezTo>
                  <a:cubicBezTo>
                    <a:pt x="115570" y="367030"/>
                    <a:pt x="184150" y="309880"/>
                    <a:pt x="247650" y="261620"/>
                  </a:cubicBezTo>
                  <a:cubicBezTo>
                    <a:pt x="321310" y="262890"/>
                    <a:pt x="394970" y="264160"/>
                    <a:pt x="469900" y="265430"/>
                  </a:cubicBezTo>
                  <a:cubicBezTo>
                    <a:pt x="440690" y="285750"/>
                    <a:pt x="411480" y="307340"/>
                    <a:pt x="382270" y="328930"/>
                  </a:cubicBezTo>
                  <a:cubicBezTo>
                    <a:pt x="347980" y="354330"/>
                    <a:pt x="306070" y="378460"/>
                    <a:pt x="279400" y="411480"/>
                  </a:cubicBezTo>
                  <a:cubicBezTo>
                    <a:pt x="267970" y="426720"/>
                    <a:pt x="281940" y="444500"/>
                    <a:pt x="299720" y="436880"/>
                  </a:cubicBezTo>
                  <a:cubicBezTo>
                    <a:pt x="337820" y="419100"/>
                    <a:pt x="372110" y="384810"/>
                    <a:pt x="405130" y="359410"/>
                  </a:cubicBezTo>
                  <a:cubicBezTo>
                    <a:pt x="441960" y="328930"/>
                    <a:pt x="480060" y="299720"/>
                    <a:pt x="515620" y="267970"/>
                  </a:cubicBezTo>
                  <a:cubicBezTo>
                    <a:pt x="515620" y="267970"/>
                    <a:pt x="515620" y="266700"/>
                    <a:pt x="516890" y="266700"/>
                  </a:cubicBezTo>
                  <a:lnTo>
                    <a:pt x="750570" y="270510"/>
                  </a:lnTo>
                  <a:cubicBezTo>
                    <a:pt x="727710" y="292100"/>
                    <a:pt x="706120" y="313690"/>
                    <a:pt x="683260" y="335280"/>
                  </a:cubicBezTo>
                  <a:cubicBezTo>
                    <a:pt x="654050" y="363220"/>
                    <a:pt x="610870" y="393700"/>
                    <a:pt x="594360" y="430530"/>
                  </a:cubicBezTo>
                  <a:cubicBezTo>
                    <a:pt x="588010" y="445770"/>
                    <a:pt x="600710" y="458470"/>
                    <a:pt x="615950" y="452120"/>
                  </a:cubicBezTo>
                  <a:cubicBezTo>
                    <a:pt x="652780" y="435610"/>
                    <a:pt x="683260" y="392430"/>
                    <a:pt x="712470" y="364490"/>
                  </a:cubicBezTo>
                  <a:cubicBezTo>
                    <a:pt x="742950" y="334010"/>
                    <a:pt x="772160" y="303530"/>
                    <a:pt x="801370" y="273050"/>
                  </a:cubicBezTo>
                  <a:cubicBezTo>
                    <a:pt x="1280160" y="280670"/>
                    <a:pt x="1758950" y="289560"/>
                    <a:pt x="2237098" y="295910"/>
                  </a:cubicBezTo>
                  <a:lnTo>
                    <a:pt x="2239611" y="295910"/>
                  </a:lnTo>
                  <a:cubicBezTo>
                    <a:pt x="2387846" y="294640"/>
                    <a:pt x="2531685" y="298450"/>
                    <a:pt x="2676152" y="300990"/>
                  </a:cubicBezTo>
                  <a:cubicBezTo>
                    <a:pt x="2676780" y="300990"/>
                    <a:pt x="2678036" y="302260"/>
                    <a:pt x="2679292" y="302260"/>
                  </a:cubicBezTo>
                  <a:lnTo>
                    <a:pt x="2728285" y="302260"/>
                  </a:lnTo>
                  <a:cubicBezTo>
                    <a:pt x="2729542" y="302260"/>
                    <a:pt x="2730170" y="302260"/>
                    <a:pt x="2731426" y="300990"/>
                  </a:cubicBezTo>
                  <a:cubicBezTo>
                    <a:pt x="2876521" y="298450"/>
                    <a:pt x="3021616" y="294640"/>
                    <a:pt x="3171122" y="288290"/>
                  </a:cubicBezTo>
                  <a:cubicBezTo>
                    <a:pt x="3648642" y="281940"/>
                    <a:pt x="4128702" y="273050"/>
                    <a:pt x="4606222" y="265430"/>
                  </a:cubicBezTo>
                  <a:cubicBezTo>
                    <a:pt x="4635432" y="297180"/>
                    <a:pt x="4665912" y="326390"/>
                    <a:pt x="4695122" y="356870"/>
                  </a:cubicBezTo>
                  <a:cubicBezTo>
                    <a:pt x="4724332" y="386080"/>
                    <a:pt x="4753542" y="427990"/>
                    <a:pt x="4791642" y="444500"/>
                  </a:cubicBezTo>
                  <a:cubicBezTo>
                    <a:pt x="4805612" y="450850"/>
                    <a:pt x="4819582" y="438150"/>
                    <a:pt x="4813232" y="422910"/>
                  </a:cubicBezTo>
                  <a:cubicBezTo>
                    <a:pt x="4795452" y="386080"/>
                    <a:pt x="4753542" y="355600"/>
                    <a:pt x="4724332" y="327660"/>
                  </a:cubicBezTo>
                  <a:cubicBezTo>
                    <a:pt x="4702742" y="306070"/>
                    <a:pt x="4679882" y="284480"/>
                    <a:pt x="4657022" y="262890"/>
                  </a:cubicBezTo>
                  <a:lnTo>
                    <a:pt x="4890702" y="259080"/>
                  </a:lnTo>
                  <a:cubicBezTo>
                    <a:pt x="4890702" y="259080"/>
                    <a:pt x="4890702" y="260350"/>
                    <a:pt x="4891972" y="260350"/>
                  </a:cubicBezTo>
                  <a:cubicBezTo>
                    <a:pt x="4927532" y="292100"/>
                    <a:pt x="4964362" y="321310"/>
                    <a:pt x="5002462" y="351790"/>
                  </a:cubicBezTo>
                  <a:cubicBezTo>
                    <a:pt x="5035482" y="378460"/>
                    <a:pt x="5069772" y="412750"/>
                    <a:pt x="5107872" y="429260"/>
                  </a:cubicBezTo>
                  <a:cubicBezTo>
                    <a:pt x="5125652" y="436880"/>
                    <a:pt x="5139622" y="417830"/>
                    <a:pt x="5128192" y="403860"/>
                  </a:cubicBezTo>
                  <a:cubicBezTo>
                    <a:pt x="5101522" y="370840"/>
                    <a:pt x="5059612" y="346710"/>
                    <a:pt x="5025322" y="321310"/>
                  </a:cubicBezTo>
                  <a:cubicBezTo>
                    <a:pt x="4996112" y="299720"/>
                    <a:pt x="4966902" y="279400"/>
                    <a:pt x="4937692" y="257810"/>
                  </a:cubicBezTo>
                  <a:cubicBezTo>
                    <a:pt x="5011352" y="256540"/>
                    <a:pt x="5085012" y="255270"/>
                    <a:pt x="5159942" y="254000"/>
                  </a:cubicBezTo>
                  <a:cubicBezTo>
                    <a:pt x="5224712" y="302260"/>
                    <a:pt x="5293292" y="359410"/>
                    <a:pt x="5364412" y="393700"/>
                  </a:cubicBezTo>
                  <a:cubicBezTo>
                    <a:pt x="5382192" y="402590"/>
                    <a:pt x="5402512" y="379730"/>
                    <a:pt x="5386002" y="364490"/>
                  </a:cubicBezTo>
                  <a:cubicBezTo>
                    <a:pt x="5331392" y="313690"/>
                    <a:pt x="5260272" y="274320"/>
                    <a:pt x="5194232" y="234950"/>
                  </a:cubicBezTo>
                  <a:cubicBezTo>
                    <a:pt x="5228522" y="212090"/>
                    <a:pt x="5262812" y="189230"/>
                    <a:pt x="5297102" y="165100"/>
                  </a:cubicBezTo>
                  <a:cubicBezTo>
                    <a:pt x="5330122" y="148590"/>
                    <a:pt x="5372032" y="127000"/>
                    <a:pt x="5397432" y="93980"/>
                  </a:cubicBezTo>
                  <a:close/>
                </a:path>
              </a:pathLst>
            </a:custGeom>
            <a:solidFill>
              <a:srgbClr val="FFFFFF"/>
            </a:solidFill>
          </p:spPr>
        </p:sp>
      </p:grpSp>
      <p:sp>
        <p:nvSpPr>
          <p:cNvPr name="TextBox 63" id="63"/>
          <p:cNvSpPr txBox="true"/>
          <p:nvPr/>
        </p:nvSpPr>
        <p:spPr>
          <a:xfrm rot="0">
            <a:off x="8884015" y="2384761"/>
            <a:ext cx="2424219" cy="1769050"/>
          </a:xfrm>
          <a:prstGeom prst="rect">
            <a:avLst/>
          </a:prstGeom>
        </p:spPr>
        <p:txBody>
          <a:bodyPr anchor="t" rtlCol="false" tIns="0" lIns="0" bIns="0" rIns="0">
            <a:spAutoFit/>
          </a:bodyPr>
          <a:lstStyle/>
          <a:p>
            <a:pPr algn="ctr">
              <a:lnSpc>
                <a:spcPts val="2383"/>
              </a:lnSpc>
            </a:pPr>
            <a:r>
              <a:rPr lang="en-US" sz="1702">
                <a:solidFill>
                  <a:srgbClr val="FFFFFF"/>
                </a:solidFill>
                <a:latin typeface="Glacial Indifference"/>
              </a:rPr>
              <a:t>id(PK)</a:t>
            </a:r>
          </a:p>
          <a:p>
            <a:pPr algn="ctr">
              <a:lnSpc>
                <a:spcPts val="2383"/>
              </a:lnSpc>
            </a:pPr>
            <a:r>
              <a:rPr lang="en-US" sz="1702">
                <a:solidFill>
                  <a:srgbClr val="FFFFFF"/>
                </a:solidFill>
                <a:latin typeface="Glacial Indifference"/>
              </a:rPr>
              <a:t>invester_id(FK)</a:t>
            </a:r>
          </a:p>
          <a:p>
            <a:pPr algn="ctr">
              <a:lnSpc>
                <a:spcPts val="2383"/>
              </a:lnSpc>
            </a:pPr>
            <a:r>
              <a:rPr lang="en-US" sz="1702">
                <a:solidFill>
                  <a:srgbClr val="FFFFFF"/>
                </a:solidFill>
                <a:latin typeface="Glacial Indifference"/>
              </a:rPr>
              <a:t>fname</a:t>
            </a:r>
          </a:p>
          <a:p>
            <a:pPr algn="ctr">
              <a:lnSpc>
                <a:spcPts val="2383"/>
              </a:lnSpc>
            </a:pPr>
            <a:r>
              <a:rPr lang="en-US" sz="1702">
                <a:solidFill>
                  <a:srgbClr val="FFFFFF"/>
                </a:solidFill>
                <a:latin typeface="Glacial Indifference"/>
              </a:rPr>
              <a:t>lname</a:t>
            </a:r>
          </a:p>
          <a:p>
            <a:pPr algn="ctr">
              <a:lnSpc>
                <a:spcPts val="2383"/>
              </a:lnSpc>
            </a:pPr>
            <a:r>
              <a:rPr lang="en-US" sz="1702">
                <a:solidFill>
                  <a:srgbClr val="FFFFFF"/>
                </a:solidFill>
                <a:latin typeface="Glacial Indifference"/>
              </a:rPr>
              <a:t>dob</a:t>
            </a:r>
          </a:p>
          <a:p>
            <a:pPr algn="ctr">
              <a:lnSpc>
                <a:spcPts val="2383"/>
              </a:lnSpc>
            </a:pPr>
            <a:r>
              <a:rPr lang="en-US" sz="1702">
                <a:solidFill>
                  <a:srgbClr val="FFFFFF"/>
                </a:solidFill>
                <a:latin typeface="Glacial Indifference"/>
              </a:rPr>
              <a:t>reln_with_invester</a:t>
            </a:r>
          </a:p>
        </p:txBody>
      </p:sp>
      <p:sp>
        <p:nvSpPr>
          <p:cNvPr name="TextBox 64" id="64"/>
          <p:cNvSpPr txBox="true"/>
          <p:nvPr/>
        </p:nvSpPr>
        <p:spPr>
          <a:xfrm rot="0">
            <a:off x="8711714" y="8222458"/>
            <a:ext cx="4094134" cy="632460"/>
          </a:xfrm>
          <a:prstGeom prst="rect">
            <a:avLst/>
          </a:prstGeom>
        </p:spPr>
        <p:txBody>
          <a:bodyPr anchor="t" rtlCol="false" tIns="0" lIns="0" bIns="0" rIns="0">
            <a:spAutoFit/>
          </a:bodyPr>
          <a:lstStyle/>
          <a:p>
            <a:pPr algn="ctr">
              <a:lnSpc>
                <a:spcPts val="2520"/>
              </a:lnSpc>
            </a:pPr>
            <a:r>
              <a:rPr lang="en-US" sz="1800">
                <a:solidFill>
                  <a:srgbClr val="FFFFFF"/>
                </a:solidFill>
                <a:latin typeface="Glacial Indifference"/>
              </a:rPr>
              <a:t>code(PK)</a:t>
            </a:r>
          </a:p>
          <a:p>
            <a:pPr algn="ctr">
              <a:lnSpc>
                <a:spcPts val="2520"/>
              </a:lnSpc>
            </a:pPr>
            <a:r>
              <a:rPr lang="en-US" sz="1800">
                <a:solidFill>
                  <a:srgbClr val="FFFFFF"/>
                </a:solidFill>
                <a:latin typeface="Glacial Indifference"/>
              </a:rPr>
              <a:t>transaction_type</a:t>
            </a:r>
          </a:p>
        </p:txBody>
      </p:sp>
      <p:sp>
        <p:nvSpPr>
          <p:cNvPr name="TextBox 65" id="65"/>
          <p:cNvSpPr txBox="true"/>
          <p:nvPr/>
        </p:nvSpPr>
        <p:spPr>
          <a:xfrm rot="0">
            <a:off x="13430035" y="7954806"/>
            <a:ext cx="4094134" cy="632460"/>
          </a:xfrm>
          <a:prstGeom prst="rect">
            <a:avLst/>
          </a:prstGeom>
        </p:spPr>
        <p:txBody>
          <a:bodyPr anchor="t" rtlCol="false" tIns="0" lIns="0" bIns="0" rIns="0">
            <a:spAutoFit/>
          </a:bodyPr>
          <a:lstStyle/>
          <a:p>
            <a:pPr algn="ctr">
              <a:lnSpc>
                <a:spcPts val="2520"/>
              </a:lnSpc>
            </a:pPr>
            <a:r>
              <a:rPr lang="en-US" sz="1800">
                <a:solidFill>
                  <a:srgbClr val="FFFFFF"/>
                </a:solidFill>
                <a:latin typeface="Glacial Indifference"/>
              </a:rPr>
              <a:t>code(PK)</a:t>
            </a:r>
          </a:p>
          <a:p>
            <a:pPr algn="ctr">
              <a:lnSpc>
                <a:spcPts val="2520"/>
              </a:lnSpc>
            </a:pPr>
            <a:r>
              <a:rPr lang="en-US" sz="1800">
                <a:solidFill>
                  <a:srgbClr val="FFFFFF"/>
                </a:solidFill>
                <a:latin typeface="Glacial Indifference"/>
              </a:rPr>
              <a:t>account_type_desc</a:t>
            </a:r>
          </a:p>
        </p:txBody>
      </p:sp>
      <p:sp>
        <p:nvSpPr>
          <p:cNvPr name="TextBox 66" id="66"/>
          <p:cNvSpPr txBox="true"/>
          <p:nvPr/>
        </p:nvSpPr>
        <p:spPr>
          <a:xfrm rot="0">
            <a:off x="952206" y="2064662"/>
            <a:ext cx="3978306" cy="415290"/>
          </a:xfrm>
          <a:prstGeom prst="rect">
            <a:avLst/>
          </a:prstGeom>
        </p:spPr>
        <p:txBody>
          <a:bodyPr anchor="t" rtlCol="false" tIns="0" lIns="0" bIns="0" rIns="0">
            <a:spAutoFit/>
          </a:bodyPr>
          <a:lstStyle/>
          <a:p>
            <a:pPr algn="ctr">
              <a:lnSpc>
                <a:spcPts val="3359"/>
              </a:lnSpc>
            </a:pPr>
            <a:r>
              <a:rPr lang="en-US" sz="2400" spc="304">
                <a:solidFill>
                  <a:srgbClr val="FFFFFF"/>
                </a:solidFill>
                <a:latin typeface="Glacial Indifference Italics"/>
              </a:rPr>
              <a:t>INVESTOR PROPOSAL</a:t>
            </a:r>
          </a:p>
        </p:txBody>
      </p:sp>
      <p:sp>
        <p:nvSpPr>
          <p:cNvPr name="TextBox 67" id="67"/>
          <p:cNvSpPr txBox="true"/>
          <p:nvPr/>
        </p:nvSpPr>
        <p:spPr>
          <a:xfrm rot="0">
            <a:off x="2006786" y="9573403"/>
            <a:ext cx="2473672"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data model</a:t>
            </a:r>
          </a:p>
        </p:txBody>
      </p:sp>
      <p:sp>
        <p:nvSpPr>
          <p:cNvPr name="TextBox 68" id="68"/>
          <p:cNvSpPr txBox="true"/>
          <p:nvPr/>
        </p:nvSpPr>
        <p:spPr>
          <a:xfrm rot="5400000">
            <a:off x="15081104" y="2938223"/>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
        <p:nvSpPr>
          <p:cNvPr name="TextBox 69" id="69"/>
          <p:cNvSpPr txBox="true"/>
          <p:nvPr/>
        </p:nvSpPr>
        <p:spPr>
          <a:xfrm rot="0">
            <a:off x="12697767" y="927772"/>
            <a:ext cx="2634571" cy="422910"/>
          </a:xfrm>
          <a:prstGeom prst="rect">
            <a:avLst/>
          </a:prstGeom>
        </p:spPr>
        <p:txBody>
          <a:bodyPr anchor="t" rtlCol="false" tIns="0" lIns="0" bIns="0" rIns="0">
            <a:spAutoFit/>
          </a:bodyPr>
          <a:lstStyle/>
          <a:p>
            <a:pPr algn="ctr">
              <a:lnSpc>
                <a:spcPts val="3359"/>
              </a:lnSpc>
            </a:pPr>
            <a:r>
              <a:rPr lang="en-US" sz="2400" spc="304">
                <a:solidFill>
                  <a:srgbClr val="FFFFFF"/>
                </a:solidFill>
                <a:latin typeface="Glacial Indifference Italics"/>
              </a:rPr>
              <a:t>INVESTER</a:t>
            </a:r>
          </a:p>
        </p:txBody>
      </p:sp>
      <p:sp>
        <p:nvSpPr>
          <p:cNvPr name="TextBox 70" id="70"/>
          <p:cNvSpPr txBox="true"/>
          <p:nvPr/>
        </p:nvSpPr>
        <p:spPr>
          <a:xfrm rot="0">
            <a:off x="1028700" y="5296605"/>
            <a:ext cx="3287454" cy="415290"/>
          </a:xfrm>
          <a:prstGeom prst="rect">
            <a:avLst/>
          </a:prstGeom>
        </p:spPr>
        <p:txBody>
          <a:bodyPr anchor="t" rtlCol="false" tIns="0" lIns="0" bIns="0" rIns="0">
            <a:spAutoFit/>
          </a:bodyPr>
          <a:lstStyle/>
          <a:p>
            <a:pPr algn="ctr">
              <a:lnSpc>
                <a:spcPts val="3359"/>
              </a:lnSpc>
            </a:pPr>
            <a:r>
              <a:rPr lang="en-US" sz="2400" spc="304">
                <a:solidFill>
                  <a:srgbClr val="FFFFFF"/>
                </a:solidFill>
                <a:latin typeface="Glacial Indifference Italics"/>
              </a:rPr>
              <a:t>CREDIT FULFILMENT</a:t>
            </a:r>
          </a:p>
        </p:txBody>
      </p:sp>
      <p:sp>
        <p:nvSpPr>
          <p:cNvPr name="TextBox 71" id="71"/>
          <p:cNvSpPr txBox="true"/>
          <p:nvPr/>
        </p:nvSpPr>
        <p:spPr>
          <a:xfrm rot="0">
            <a:off x="3944665" y="8967613"/>
            <a:ext cx="3351663" cy="422910"/>
          </a:xfrm>
          <a:prstGeom prst="rect">
            <a:avLst/>
          </a:prstGeom>
        </p:spPr>
        <p:txBody>
          <a:bodyPr anchor="t" rtlCol="false" tIns="0" lIns="0" bIns="0" rIns="0">
            <a:spAutoFit/>
          </a:bodyPr>
          <a:lstStyle/>
          <a:p>
            <a:pPr algn="ctr">
              <a:lnSpc>
                <a:spcPts val="3359"/>
              </a:lnSpc>
            </a:pPr>
            <a:r>
              <a:rPr lang="en-US" sz="2400" spc="304">
                <a:solidFill>
                  <a:srgbClr val="FFFFFF"/>
                </a:solidFill>
                <a:latin typeface="Glacial Indifference Italics"/>
              </a:rPr>
              <a:t>CREDIT REPAYMENT</a:t>
            </a:r>
          </a:p>
        </p:txBody>
      </p:sp>
      <p:sp>
        <p:nvSpPr>
          <p:cNvPr name="TextBox 72" id="72"/>
          <p:cNvSpPr txBox="true"/>
          <p:nvPr/>
        </p:nvSpPr>
        <p:spPr>
          <a:xfrm rot="0">
            <a:off x="8332248" y="1538940"/>
            <a:ext cx="3351663" cy="422910"/>
          </a:xfrm>
          <a:prstGeom prst="rect">
            <a:avLst/>
          </a:prstGeom>
        </p:spPr>
        <p:txBody>
          <a:bodyPr anchor="t" rtlCol="false" tIns="0" lIns="0" bIns="0" rIns="0">
            <a:spAutoFit/>
          </a:bodyPr>
          <a:lstStyle/>
          <a:p>
            <a:pPr algn="ctr">
              <a:lnSpc>
                <a:spcPts val="3359"/>
              </a:lnSpc>
            </a:pPr>
            <a:r>
              <a:rPr lang="en-US" sz="2400" spc="304">
                <a:solidFill>
                  <a:srgbClr val="FFFFFF"/>
                </a:solidFill>
                <a:latin typeface="Glacial Indifference Italics"/>
              </a:rPr>
              <a:t>NOMINEE</a:t>
            </a:r>
          </a:p>
        </p:txBody>
      </p:sp>
      <p:sp>
        <p:nvSpPr>
          <p:cNvPr name="TextBox 73" id="73"/>
          <p:cNvSpPr txBox="true"/>
          <p:nvPr/>
        </p:nvSpPr>
        <p:spPr>
          <a:xfrm rot="0">
            <a:off x="9082949" y="9150493"/>
            <a:ext cx="3351663" cy="422910"/>
          </a:xfrm>
          <a:prstGeom prst="rect">
            <a:avLst/>
          </a:prstGeom>
        </p:spPr>
        <p:txBody>
          <a:bodyPr anchor="t" rtlCol="false" tIns="0" lIns="0" bIns="0" rIns="0">
            <a:spAutoFit/>
          </a:bodyPr>
          <a:lstStyle/>
          <a:p>
            <a:pPr algn="ctr">
              <a:lnSpc>
                <a:spcPts val="3359"/>
              </a:lnSpc>
            </a:pPr>
            <a:r>
              <a:rPr lang="en-US" sz="2400" spc="304">
                <a:solidFill>
                  <a:srgbClr val="FFFFFF"/>
                </a:solidFill>
                <a:latin typeface="Glacial Indifference Italics"/>
              </a:rPr>
              <a:t>TRANSACTION TYPE</a:t>
            </a:r>
          </a:p>
        </p:txBody>
      </p:sp>
      <p:sp>
        <p:nvSpPr>
          <p:cNvPr name="TextBox 74" id="74"/>
          <p:cNvSpPr txBox="true"/>
          <p:nvPr/>
        </p:nvSpPr>
        <p:spPr>
          <a:xfrm rot="0">
            <a:off x="13801270" y="8832117"/>
            <a:ext cx="3351663" cy="422910"/>
          </a:xfrm>
          <a:prstGeom prst="rect">
            <a:avLst/>
          </a:prstGeom>
        </p:spPr>
        <p:txBody>
          <a:bodyPr anchor="t" rtlCol="false" tIns="0" lIns="0" bIns="0" rIns="0">
            <a:spAutoFit/>
          </a:bodyPr>
          <a:lstStyle/>
          <a:p>
            <a:pPr algn="ctr">
              <a:lnSpc>
                <a:spcPts val="3359"/>
              </a:lnSpc>
            </a:pPr>
            <a:r>
              <a:rPr lang="en-US" sz="2400" spc="304">
                <a:solidFill>
                  <a:srgbClr val="FFFFFF"/>
                </a:solidFill>
                <a:latin typeface="Glacial Indifference Italics"/>
              </a:rPr>
              <a:t>ACCOUNT_TYPE</a:t>
            </a:r>
          </a:p>
        </p:txBody>
      </p:sp>
      <p:sp>
        <p:nvSpPr>
          <p:cNvPr name="TextBox 75" id="75"/>
          <p:cNvSpPr txBox="true"/>
          <p:nvPr/>
        </p:nvSpPr>
        <p:spPr>
          <a:xfrm rot="0">
            <a:off x="14345057" y="4409078"/>
            <a:ext cx="3351663" cy="422910"/>
          </a:xfrm>
          <a:prstGeom prst="rect">
            <a:avLst/>
          </a:prstGeom>
        </p:spPr>
        <p:txBody>
          <a:bodyPr anchor="t" rtlCol="false" tIns="0" lIns="0" bIns="0" rIns="0">
            <a:spAutoFit/>
          </a:bodyPr>
          <a:lstStyle/>
          <a:p>
            <a:pPr algn="ctr">
              <a:lnSpc>
                <a:spcPts val="3359"/>
              </a:lnSpc>
            </a:pPr>
            <a:r>
              <a:rPr lang="en-US" sz="2400" spc="304">
                <a:solidFill>
                  <a:srgbClr val="FFFFFF"/>
                </a:solidFill>
                <a:latin typeface="Glacial Indifference Italics"/>
              </a:rPr>
              <a:t>PAYMENT_METHOD</a:t>
            </a:r>
          </a:p>
        </p:txBody>
      </p:sp>
      <p:sp>
        <p:nvSpPr>
          <p:cNvPr name="TextBox 76" id="76"/>
          <p:cNvSpPr txBox="true"/>
          <p:nvPr/>
        </p:nvSpPr>
        <p:spPr>
          <a:xfrm rot="0">
            <a:off x="8711714" y="4868321"/>
            <a:ext cx="3979483" cy="415290"/>
          </a:xfrm>
          <a:prstGeom prst="rect">
            <a:avLst/>
          </a:prstGeom>
        </p:spPr>
        <p:txBody>
          <a:bodyPr anchor="t" rtlCol="false" tIns="0" lIns="0" bIns="0" rIns="0">
            <a:spAutoFit/>
          </a:bodyPr>
          <a:lstStyle/>
          <a:p>
            <a:pPr algn="ctr">
              <a:lnSpc>
                <a:spcPts val="3359"/>
              </a:lnSpc>
            </a:pPr>
            <a:r>
              <a:rPr lang="en-US" sz="2400" spc="304">
                <a:solidFill>
                  <a:srgbClr val="FFFFFF"/>
                </a:solidFill>
                <a:latin typeface="Glacial Indifference Italics"/>
              </a:rPr>
              <a:t>ACCOUNT STATEMENT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472449" y="-265752"/>
            <a:ext cx="19232897" cy="10818505"/>
          </a:xfrm>
          <a:prstGeom prst="rect">
            <a:avLst/>
          </a:prstGeom>
        </p:spPr>
      </p:pic>
      <p:pic>
        <p:nvPicPr>
          <p:cNvPr name="Picture 3" id="3"/>
          <p:cNvPicPr>
            <a:picLocks noChangeAspect="true"/>
          </p:cNvPicPr>
          <p:nvPr/>
        </p:nvPicPr>
        <p:blipFill>
          <a:blip r:embed="rId3"/>
          <a:srcRect l="0" t="0" r="7006" b="0"/>
          <a:stretch>
            <a:fillRect/>
          </a:stretch>
        </p:blipFill>
        <p:spPr>
          <a:xfrm flipH="false" flipV="false" rot="6682741">
            <a:off x="-1762254" y="2680287"/>
            <a:ext cx="7698066" cy="9583902"/>
          </a:xfrm>
          <a:prstGeom prst="rect">
            <a:avLst/>
          </a:prstGeom>
        </p:spPr>
      </p:pic>
      <p:sp>
        <p:nvSpPr>
          <p:cNvPr name="TextBox 4" id="4"/>
          <p:cNvSpPr txBox="true"/>
          <p:nvPr/>
        </p:nvSpPr>
        <p:spPr>
          <a:xfrm rot="0">
            <a:off x="1028700" y="3601563"/>
            <a:ext cx="11002976" cy="3048762"/>
          </a:xfrm>
          <a:prstGeom prst="rect">
            <a:avLst/>
          </a:prstGeom>
        </p:spPr>
        <p:txBody>
          <a:bodyPr anchor="t" rtlCol="false" tIns="0" lIns="0" bIns="0" rIns="0">
            <a:spAutoFit/>
          </a:bodyPr>
          <a:lstStyle/>
          <a:p>
            <a:pPr marL="518160" indent="-259080" lvl="1">
              <a:lnSpc>
                <a:spcPts val="2688"/>
              </a:lnSpc>
              <a:buFont typeface="Arial"/>
              <a:buChar char="•"/>
            </a:pPr>
            <a:r>
              <a:rPr lang="en-US" sz="2400">
                <a:solidFill>
                  <a:srgbClr val="FFFFFF"/>
                </a:solidFill>
                <a:latin typeface="League Spartan"/>
              </a:rPr>
              <a:t>Using </a:t>
            </a:r>
            <a:r>
              <a:rPr lang="en-US" sz="2400">
                <a:solidFill>
                  <a:srgbClr val="FFFFFF"/>
                </a:solidFill>
                <a:latin typeface="League Spartan Bold"/>
              </a:rPr>
              <a:t>AI &amp; ML</a:t>
            </a:r>
            <a:r>
              <a:rPr lang="en-US" sz="2400">
                <a:solidFill>
                  <a:srgbClr val="FFFFFF"/>
                </a:solidFill>
                <a:latin typeface="League Spartan"/>
              </a:rPr>
              <a:t> we can categorize the borrowers into the different risk levels.</a:t>
            </a:r>
          </a:p>
          <a:p>
            <a:pPr>
              <a:lnSpc>
                <a:spcPts val="2688"/>
              </a:lnSpc>
            </a:pPr>
          </a:p>
          <a:p>
            <a:pPr marL="518160" indent="-259080" lvl="1">
              <a:lnSpc>
                <a:spcPts val="2688"/>
              </a:lnSpc>
              <a:buFont typeface="Arial"/>
              <a:buChar char="•"/>
            </a:pPr>
            <a:r>
              <a:rPr lang="en-US" sz="2400">
                <a:solidFill>
                  <a:srgbClr val="FFFFFF"/>
                </a:solidFill>
                <a:latin typeface="League Spartan"/>
              </a:rPr>
              <a:t>Also we could use</a:t>
            </a:r>
            <a:r>
              <a:rPr lang="en-US" sz="2400">
                <a:solidFill>
                  <a:srgbClr val="FFFFFF"/>
                </a:solidFill>
                <a:latin typeface="League Spartan Bold"/>
              </a:rPr>
              <a:t> NLP</a:t>
            </a:r>
            <a:r>
              <a:rPr lang="en-US" sz="2400">
                <a:solidFill>
                  <a:srgbClr val="FFFFFF"/>
                </a:solidFill>
                <a:latin typeface="League Spartan"/>
              </a:rPr>
              <a:t> techniques to make sure the lender &amp; borrower details are genuine.</a:t>
            </a:r>
          </a:p>
          <a:p>
            <a:pPr>
              <a:lnSpc>
                <a:spcPts val="2688"/>
              </a:lnSpc>
            </a:pPr>
          </a:p>
          <a:p>
            <a:pPr marL="518160" indent="-259080" lvl="1">
              <a:lnSpc>
                <a:spcPts val="2688"/>
              </a:lnSpc>
              <a:buFont typeface="Arial"/>
              <a:buChar char="•"/>
            </a:pPr>
            <a:r>
              <a:rPr lang="en-US" sz="2400">
                <a:solidFill>
                  <a:srgbClr val="FFFFFF"/>
                </a:solidFill>
                <a:latin typeface="League Spartan"/>
              </a:rPr>
              <a:t>At a later stage, using </a:t>
            </a:r>
            <a:r>
              <a:rPr lang="en-US" sz="2400">
                <a:solidFill>
                  <a:srgbClr val="FFFFFF"/>
                </a:solidFill>
                <a:latin typeface="League Spartan Bold"/>
              </a:rPr>
              <a:t>Blockchain, </a:t>
            </a:r>
            <a:r>
              <a:rPr lang="en-US" sz="2400">
                <a:solidFill>
                  <a:srgbClr val="FFFFFF"/>
                </a:solidFill>
                <a:latin typeface="League Spartan"/>
              </a:rPr>
              <a:t>we can create a secure payment gateway integration, which is not currently included.</a:t>
            </a:r>
          </a:p>
          <a:p>
            <a:pPr>
              <a:lnSpc>
                <a:spcPts val="3359"/>
              </a:lnSpc>
              <a:spcBef>
                <a:spcPct val="0"/>
              </a:spcBef>
            </a:pPr>
          </a:p>
        </p:txBody>
      </p:sp>
      <p:sp>
        <p:nvSpPr>
          <p:cNvPr name="AutoShape 5" id="5"/>
          <p:cNvSpPr/>
          <p:nvPr/>
        </p:nvSpPr>
        <p:spPr>
          <a:xfrm rot="-5400000">
            <a:off x="3555565" y="-1460613"/>
            <a:ext cx="37552" cy="5091283"/>
          </a:xfrm>
          <a:prstGeom prst="rect">
            <a:avLst/>
          </a:prstGeom>
          <a:solidFill>
            <a:srgbClr val="FFFFFF"/>
          </a:solidFill>
        </p:spPr>
      </p:sp>
      <p:sp>
        <p:nvSpPr>
          <p:cNvPr name="TextBox 6" id="6"/>
          <p:cNvSpPr txBox="true"/>
          <p:nvPr/>
        </p:nvSpPr>
        <p:spPr>
          <a:xfrm rot="0">
            <a:off x="1209907" y="8741267"/>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21</a:t>
            </a:r>
          </a:p>
        </p:txBody>
      </p:sp>
      <p:grpSp>
        <p:nvGrpSpPr>
          <p:cNvPr name="Group 7" id="7"/>
          <p:cNvGrpSpPr/>
          <p:nvPr/>
        </p:nvGrpSpPr>
        <p:grpSpPr>
          <a:xfrm rot="0">
            <a:off x="2401223" y="8909027"/>
            <a:ext cx="988755" cy="274570"/>
            <a:chOff x="0" y="0"/>
            <a:chExt cx="1318339" cy="366093"/>
          </a:xfrm>
        </p:grpSpPr>
        <p:grpSp>
          <p:nvGrpSpPr>
            <p:cNvPr name="Group 8" id="8"/>
            <p:cNvGrpSpPr>
              <a:grpSpLocks noChangeAspect="true"/>
            </p:cNvGrpSpPr>
            <p:nvPr/>
          </p:nvGrpSpPr>
          <p:grpSpPr>
            <a:xfrm rot="-5400000">
              <a:off x="-59972" y="59972"/>
              <a:ext cx="366093" cy="246150"/>
              <a:chOff x="0" y="0"/>
              <a:chExt cx="1930400" cy="1297940"/>
            </a:xfrm>
          </p:grpSpPr>
          <p:sp>
            <p:nvSpPr>
              <p:cNvPr name="Freeform 9" id="9"/>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0" id="10"/>
            <p:cNvGrpSpPr>
              <a:grpSpLocks noChangeAspect="true"/>
            </p:cNvGrpSpPr>
            <p:nvPr/>
          </p:nvGrpSpPr>
          <p:grpSpPr>
            <a:xfrm rot="-5400000">
              <a:off x="476123" y="59972"/>
              <a:ext cx="366093" cy="246150"/>
              <a:chOff x="0" y="0"/>
              <a:chExt cx="1930400" cy="1297940"/>
            </a:xfrm>
          </p:grpSpPr>
          <p:sp>
            <p:nvSpPr>
              <p:cNvPr name="Freeform 11" id="11"/>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2" id="12"/>
            <p:cNvGrpSpPr>
              <a:grpSpLocks noChangeAspect="true"/>
            </p:cNvGrpSpPr>
            <p:nvPr/>
          </p:nvGrpSpPr>
          <p:grpSpPr>
            <a:xfrm rot="-5400000">
              <a:off x="1012218" y="59972"/>
              <a:ext cx="366093" cy="246150"/>
              <a:chOff x="0" y="0"/>
              <a:chExt cx="1930400" cy="1297940"/>
            </a:xfrm>
          </p:grpSpPr>
          <p:sp>
            <p:nvSpPr>
              <p:cNvPr name="Freeform 13" id="13"/>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AutoShape 14" id="14"/>
          <p:cNvSpPr/>
          <p:nvPr/>
        </p:nvSpPr>
        <p:spPr>
          <a:xfrm rot="0">
            <a:off x="16811577" y="1066252"/>
            <a:ext cx="22075" cy="1970267"/>
          </a:xfrm>
          <a:prstGeom prst="rect">
            <a:avLst/>
          </a:prstGeom>
          <a:solidFill>
            <a:srgbClr val="FFFFFF"/>
          </a:solidFill>
        </p:spPr>
      </p:sp>
      <p:sp>
        <p:nvSpPr>
          <p:cNvPr name="TextBox 15" id="15"/>
          <p:cNvSpPr txBox="true"/>
          <p:nvPr/>
        </p:nvSpPr>
        <p:spPr>
          <a:xfrm rot="0">
            <a:off x="2401223" y="9356233"/>
            <a:ext cx="6108650"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how can we further improve</a:t>
            </a:r>
          </a:p>
        </p:txBody>
      </p:sp>
      <p:sp>
        <p:nvSpPr>
          <p:cNvPr name="TextBox 16" id="16"/>
          <p:cNvSpPr txBox="true"/>
          <p:nvPr/>
        </p:nvSpPr>
        <p:spPr>
          <a:xfrm rot="5400000">
            <a:off x="15081104" y="2938223"/>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
        <p:nvSpPr>
          <p:cNvPr name="TextBox 17" id="17"/>
          <p:cNvSpPr txBox="true"/>
          <p:nvPr/>
        </p:nvSpPr>
        <p:spPr>
          <a:xfrm rot="0">
            <a:off x="1028700" y="1103804"/>
            <a:ext cx="10401230" cy="2194560"/>
          </a:xfrm>
          <a:prstGeom prst="rect">
            <a:avLst/>
          </a:prstGeom>
        </p:spPr>
        <p:txBody>
          <a:bodyPr anchor="t" rtlCol="false" tIns="0" lIns="0" bIns="0" rIns="0">
            <a:spAutoFit/>
          </a:bodyPr>
          <a:lstStyle/>
          <a:p>
            <a:pPr>
              <a:lnSpc>
                <a:spcPts val="8640"/>
              </a:lnSpc>
            </a:pPr>
            <a:r>
              <a:rPr lang="en-US" sz="7200">
                <a:solidFill>
                  <a:srgbClr val="FFFFFF"/>
                </a:solidFill>
                <a:latin typeface="Libre Franklin Bold"/>
              </a:rPr>
              <a:t>How we can further improve?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48C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158266">
            <a:off x="-4765812" y="-6380775"/>
            <a:ext cx="11166087" cy="10677571"/>
          </a:xfrm>
          <a:prstGeom prst="rect">
            <a:avLst/>
          </a:prstGeom>
        </p:spPr>
      </p:pic>
      <p:sp>
        <p:nvSpPr>
          <p:cNvPr name="AutoShape 3" id="3"/>
          <p:cNvSpPr/>
          <p:nvPr/>
        </p:nvSpPr>
        <p:spPr>
          <a:xfrm rot="-5400000">
            <a:off x="3555565" y="-1460613"/>
            <a:ext cx="37552" cy="5091283"/>
          </a:xfrm>
          <a:prstGeom prst="rect">
            <a:avLst/>
          </a:prstGeom>
          <a:solidFill>
            <a:srgbClr val="FFFFFF"/>
          </a:solidFill>
        </p:spPr>
      </p:sp>
      <p:sp>
        <p:nvSpPr>
          <p:cNvPr name="TextBox 4" id="4"/>
          <p:cNvSpPr txBox="true"/>
          <p:nvPr/>
        </p:nvSpPr>
        <p:spPr>
          <a:xfrm rot="0">
            <a:off x="1209907" y="8022024"/>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22</a:t>
            </a:r>
          </a:p>
        </p:txBody>
      </p:sp>
      <p:grpSp>
        <p:nvGrpSpPr>
          <p:cNvPr name="Group 5" id="5"/>
          <p:cNvGrpSpPr/>
          <p:nvPr/>
        </p:nvGrpSpPr>
        <p:grpSpPr>
          <a:xfrm rot="0">
            <a:off x="2368210" y="8224407"/>
            <a:ext cx="988755" cy="274570"/>
            <a:chOff x="0" y="0"/>
            <a:chExt cx="1318339" cy="366093"/>
          </a:xfrm>
        </p:grpSpPr>
        <p:grpSp>
          <p:nvGrpSpPr>
            <p:cNvPr name="Group 6" id="6"/>
            <p:cNvGrpSpPr>
              <a:grpSpLocks noChangeAspect="true"/>
            </p:cNvGrpSpPr>
            <p:nvPr/>
          </p:nvGrpSpPr>
          <p:grpSpPr>
            <a:xfrm rot="-5400000">
              <a:off x="-59972" y="59972"/>
              <a:ext cx="366093" cy="246150"/>
              <a:chOff x="0" y="0"/>
              <a:chExt cx="1930400" cy="1297940"/>
            </a:xfrm>
          </p:grpSpPr>
          <p:sp>
            <p:nvSpPr>
              <p:cNvPr name="Freeform 7" id="7"/>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8" id="8"/>
            <p:cNvGrpSpPr>
              <a:grpSpLocks noChangeAspect="true"/>
            </p:cNvGrpSpPr>
            <p:nvPr/>
          </p:nvGrpSpPr>
          <p:grpSpPr>
            <a:xfrm rot="-5400000">
              <a:off x="476123" y="59972"/>
              <a:ext cx="366093" cy="246150"/>
              <a:chOff x="0" y="0"/>
              <a:chExt cx="1930400" cy="1297940"/>
            </a:xfrm>
          </p:grpSpPr>
          <p:sp>
            <p:nvSpPr>
              <p:cNvPr name="Freeform 9" id="9"/>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0" id="10"/>
            <p:cNvGrpSpPr>
              <a:grpSpLocks noChangeAspect="true"/>
            </p:cNvGrpSpPr>
            <p:nvPr/>
          </p:nvGrpSpPr>
          <p:grpSpPr>
            <a:xfrm rot="-5400000">
              <a:off x="1012218" y="59972"/>
              <a:ext cx="366093" cy="246150"/>
              <a:chOff x="0" y="0"/>
              <a:chExt cx="1930400" cy="1297940"/>
            </a:xfrm>
          </p:grpSpPr>
          <p:sp>
            <p:nvSpPr>
              <p:cNvPr name="Freeform 11" id="11"/>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pic>
        <p:nvPicPr>
          <p:cNvPr name="Picture 12" id="12"/>
          <p:cNvPicPr>
            <a:picLocks noChangeAspect="true"/>
          </p:cNvPicPr>
          <p:nvPr/>
        </p:nvPicPr>
        <p:blipFill>
          <a:blip r:embed="rId2"/>
          <a:srcRect l="0" t="0" r="0" b="0"/>
          <a:stretch>
            <a:fillRect/>
          </a:stretch>
        </p:blipFill>
        <p:spPr>
          <a:xfrm flipH="false" flipV="false" rot="0">
            <a:off x="14674220" y="0"/>
            <a:ext cx="3613780" cy="3455678"/>
          </a:xfrm>
          <a:prstGeom prst="rect">
            <a:avLst/>
          </a:prstGeom>
        </p:spPr>
      </p:pic>
      <p:sp>
        <p:nvSpPr>
          <p:cNvPr name="AutoShape 13" id="13"/>
          <p:cNvSpPr/>
          <p:nvPr/>
        </p:nvSpPr>
        <p:spPr>
          <a:xfrm rot="0">
            <a:off x="16811577" y="1066252"/>
            <a:ext cx="22075" cy="1970267"/>
          </a:xfrm>
          <a:prstGeom prst="rect">
            <a:avLst/>
          </a:prstGeom>
          <a:solidFill>
            <a:srgbClr val="FFFFFF"/>
          </a:solidFill>
        </p:spPr>
      </p:sp>
      <p:sp>
        <p:nvSpPr>
          <p:cNvPr name="TextBox 14" id="14"/>
          <p:cNvSpPr txBox="true"/>
          <p:nvPr/>
        </p:nvSpPr>
        <p:spPr>
          <a:xfrm rot="0">
            <a:off x="2309438" y="8539057"/>
            <a:ext cx="2095054"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thank you</a:t>
            </a:r>
          </a:p>
        </p:txBody>
      </p:sp>
      <p:sp>
        <p:nvSpPr>
          <p:cNvPr name="TextBox 15" id="15"/>
          <p:cNvSpPr txBox="true"/>
          <p:nvPr/>
        </p:nvSpPr>
        <p:spPr>
          <a:xfrm rot="5400000">
            <a:off x="15081104" y="2938223"/>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pic>
        <p:nvPicPr>
          <p:cNvPr name="Picture 16" id="16"/>
          <p:cNvPicPr>
            <a:picLocks noChangeAspect="true"/>
          </p:cNvPicPr>
          <p:nvPr/>
        </p:nvPicPr>
        <p:blipFill>
          <a:blip r:embed="rId3"/>
          <a:srcRect l="0" t="0" r="0" b="0"/>
          <a:stretch>
            <a:fillRect/>
          </a:stretch>
        </p:blipFill>
        <p:spPr>
          <a:xfrm flipH="false" flipV="false" rot="0">
            <a:off x="3909119" y="6807203"/>
            <a:ext cx="1495730" cy="1417204"/>
          </a:xfrm>
          <a:prstGeom prst="rect">
            <a:avLst/>
          </a:prstGeom>
        </p:spPr>
      </p:pic>
      <p:sp>
        <p:nvSpPr>
          <p:cNvPr name="TextBox 17" id="17"/>
          <p:cNvSpPr txBox="true"/>
          <p:nvPr/>
        </p:nvSpPr>
        <p:spPr>
          <a:xfrm rot="0">
            <a:off x="8807040" y="9430335"/>
            <a:ext cx="2931464" cy="312848"/>
          </a:xfrm>
          <a:prstGeom prst="rect">
            <a:avLst/>
          </a:prstGeom>
        </p:spPr>
        <p:txBody>
          <a:bodyPr anchor="t" rtlCol="false" tIns="0" lIns="0" bIns="0" rIns="0">
            <a:spAutoFit/>
          </a:bodyPr>
          <a:lstStyle/>
          <a:p>
            <a:pPr algn="ctr">
              <a:lnSpc>
                <a:spcPts val="2388"/>
              </a:lnSpc>
            </a:pPr>
          </a:p>
        </p:txBody>
      </p:sp>
      <p:sp>
        <p:nvSpPr>
          <p:cNvPr name="TextBox 18" id="18"/>
          <p:cNvSpPr txBox="true"/>
          <p:nvPr/>
        </p:nvSpPr>
        <p:spPr>
          <a:xfrm rot="0">
            <a:off x="6437867" y="4231750"/>
            <a:ext cx="5412266" cy="1331689"/>
          </a:xfrm>
          <a:prstGeom prst="rect">
            <a:avLst/>
          </a:prstGeom>
        </p:spPr>
        <p:txBody>
          <a:bodyPr anchor="t" rtlCol="false" tIns="0" lIns="0" bIns="0" rIns="0">
            <a:spAutoFit/>
          </a:bodyPr>
          <a:lstStyle/>
          <a:p>
            <a:pPr algn="ctr">
              <a:lnSpc>
                <a:spcPts val="10439"/>
              </a:lnSpc>
            </a:pPr>
            <a:r>
              <a:rPr lang="en-US" sz="8699">
                <a:solidFill>
                  <a:srgbClr val="FFFFFF"/>
                </a:solidFill>
                <a:latin typeface="Brusher Bold"/>
              </a:rPr>
              <a:t>Thank You</a:t>
            </a:r>
            <a:r>
              <a:rPr lang="en-US" sz="8699">
                <a:solidFill>
                  <a:srgbClr val="FFFFFF"/>
                </a:solidFill>
                <a:latin typeface="Brusher Bold"/>
              </a:rPr>
              <a: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48C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509659" y="7226489"/>
            <a:ext cx="1495730" cy="141720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6314306">
            <a:off x="-2949912" y="-5744961"/>
            <a:ext cx="9681882" cy="925830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1441479" y="1315957"/>
            <a:ext cx="3613780" cy="3455678"/>
          </a:xfrm>
          <a:prstGeom prst="rect">
            <a:avLst/>
          </a:prstGeom>
        </p:spPr>
      </p:pic>
      <p:sp>
        <p:nvSpPr>
          <p:cNvPr name="TextBox 5" id="5"/>
          <p:cNvSpPr txBox="true"/>
          <p:nvPr/>
        </p:nvSpPr>
        <p:spPr>
          <a:xfrm rot="0">
            <a:off x="1235187" y="1205800"/>
            <a:ext cx="10401230" cy="2190750"/>
          </a:xfrm>
          <a:prstGeom prst="rect">
            <a:avLst/>
          </a:prstGeom>
        </p:spPr>
        <p:txBody>
          <a:bodyPr anchor="t" rtlCol="false" tIns="0" lIns="0" bIns="0" rIns="0">
            <a:spAutoFit/>
          </a:bodyPr>
          <a:lstStyle/>
          <a:p>
            <a:pPr>
              <a:lnSpc>
                <a:spcPts val="8640"/>
              </a:lnSpc>
            </a:pPr>
            <a:r>
              <a:rPr lang="en-US" sz="7200">
                <a:solidFill>
                  <a:srgbClr val="FFFFFF"/>
                </a:solidFill>
                <a:latin typeface="Libre Franklin Bold"/>
              </a:rPr>
              <a:t>Problem </a:t>
            </a:r>
          </a:p>
          <a:p>
            <a:pPr>
              <a:lnSpc>
                <a:spcPts val="8640"/>
              </a:lnSpc>
            </a:pPr>
            <a:r>
              <a:rPr lang="en-US" sz="7200">
                <a:solidFill>
                  <a:srgbClr val="FFFFFF"/>
                </a:solidFill>
                <a:latin typeface="Libre Franklin Bold"/>
              </a:rPr>
              <a:t>Statement</a:t>
            </a:r>
          </a:p>
        </p:txBody>
      </p:sp>
      <p:sp>
        <p:nvSpPr>
          <p:cNvPr name="AutoShape 6" id="6"/>
          <p:cNvSpPr/>
          <p:nvPr/>
        </p:nvSpPr>
        <p:spPr>
          <a:xfrm rot="-5400000">
            <a:off x="3762052" y="-1358618"/>
            <a:ext cx="37552" cy="5091283"/>
          </a:xfrm>
          <a:prstGeom prst="rect">
            <a:avLst/>
          </a:prstGeom>
          <a:solidFill>
            <a:srgbClr val="FFFFFF"/>
          </a:solidFill>
        </p:spPr>
      </p:sp>
      <p:pic>
        <p:nvPicPr>
          <p:cNvPr name="Picture 7" id="7"/>
          <p:cNvPicPr>
            <a:picLocks noChangeAspect="true"/>
          </p:cNvPicPr>
          <p:nvPr/>
        </p:nvPicPr>
        <p:blipFill>
          <a:blip r:embed="rId4"/>
          <a:srcRect l="0" t="0" r="0" b="0"/>
          <a:stretch>
            <a:fillRect/>
          </a:stretch>
        </p:blipFill>
        <p:spPr>
          <a:xfrm flipH="false" flipV="false" rot="10336776">
            <a:off x="10748975" y="6709765"/>
            <a:ext cx="7677781" cy="6833225"/>
          </a:xfrm>
          <a:prstGeom prst="rect">
            <a:avLst/>
          </a:prstGeom>
        </p:spPr>
      </p:pic>
      <p:sp>
        <p:nvSpPr>
          <p:cNvPr name="TextBox 8" id="8"/>
          <p:cNvSpPr txBox="true"/>
          <p:nvPr/>
        </p:nvSpPr>
        <p:spPr>
          <a:xfrm rot="0">
            <a:off x="948077" y="8741267"/>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03</a:t>
            </a:r>
          </a:p>
        </p:txBody>
      </p:sp>
      <p:grpSp>
        <p:nvGrpSpPr>
          <p:cNvPr name="Group 9" id="9"/>
          <p:cNvGrpSpPr/>
          <p:nvPr/>
        </p:nvGrpSpPr>
        <p:grpSpPr>
          <a:xfrm rot="0">
            <a:off x="2339605" y="8852283"/>
            <a:ext cx="988755" cy="274570"/>
            <a:chOff x="0" y="0"/>
            <a:chExt cx="1318339" cy="366093"/>
          </a:xfrm>
        </p:grpSpPr>
        <p:grpSp>
          <p:nvGrpSpPr>
            <p:cNvPr name="Group 10" id="10"/>
            <p:cNvGrpSpPr>
              <a:grpSpLocks noChangeAspect="true"/>
            </p:cNvGrpSpPr>
            <p:nvPr/>
          </p:nvGrpSpPr>
          <p:grpSpPr>
            <a:xfrm rot="-5400000">
              <a:off x="-59972" y="59972"/>
              <a:ext cx="366093" cy="246150"/>
              <a:chOff x="0" y="0"/>
              <a:chExt cx="1930400" cy="1297940"/>
            </a:xfrm>
          </p:grpSpPr>
          <p:sp>
            <p:nvSpPr>
              <p:cNvPr name="Freeform 11" id="11"/>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2" id="12"/>
            <p:cNvGrpSpPr>
              <a:grpSpLocks noChangeAspect="true"/>
            </p:cNvGrpSpPr>
            <p:nvPr/>
          </p:nvGrpSpPr>
          <p:grpSpPr>
            <a:xfrm rot="-5400000">
              <a:off x="476123" y="59972"/>
              <a:ext cx="366093" cy="246150"/>
              <a:chOff x="0" y="0"/>
              <a:chExt cx="1930400" cy="1297940"/>
            </a:xfrm>
          </p:grpSpPr>
          <p:sp>
            <p:nvSpPr>
              <p:cNvPr name="Freeform 13" id="13"/>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4" id="14"/>
            <p:cNvGrpSpPr>
              <a:grpSpLocks noChangeAspect="true"/>
            </p:cNvGrpSpPr>
            <p:nvPr/>
          </p:nvGrpSpPr>
          <p:grpSpPr>
            <a:xfrm rot="-5400000">
              <a:off x="1012218" y="59972"/>
              <a:ext cx="366093" cy="246150"/>
              <a:chOff x="0" y="0"/>
              <a:chExt cx="1930400" cy="1297940"/>
            </a:xfrm>
          </p:grpSpPr>
          <p:sp>
            <p:nvSpPr>
              <p:cNvPr name="Freeform 15" id="15"/>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TextBox 16" id="16"/>
          <p:cNvSpPr txBox="true"/>
          <p:nvPr/>
        </p:nvSpPr>
        <p:spPr>
          <a:xfrm rot="0">
            <a:off x="2339605" y="9258300"/>
            <a:ext cx="4096196"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problem statement</a:t>
            </a:r>
          </a:p>
        </p:txBody>
      </p:sp>
      <p:sp>
        <p:nvSpPr>
          <p:cNvPr name="TextBox 17" id="17"/>
          <p:cNvSpPr txBox="true"/>
          <p:nvPr/>
        </p:nvSpPr>
        <p:spPr>
          <a:xfrm rot="5400000">
            <a:off x="15081104" y="3077771"/>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
        <p:nvSpPr>
          <p:cNvPr name="AutoShape 18" id="18"/>
          <p:cNvSpPr/>
          <p:nvPr/>
        </p:nvSpPr>
        <p:spPr>
          <a:xfrm rot="0">
            <a:off x="16811577" y="1205800"/>
            <a:ext cx="22075" cy="1970267"/>
          </a:xfrm>
          <a:prstGeom prst="rect">
            <a:avLst/>
          </a:prstGeom>
          <a:solidFill>
            <a:srgbClr val="FFFFFF"/>
          </a:solidFill>
        </p:spPr>
      </p:sp>
      <p:grpSp>
        <p:nvGrpSpPr>
          <p:cNvPr name="Group 19" id="19"/>
          <p:cNvGrpSpPr/>
          <p:nvPr/>
        </p:nvGrpSpPr>
        <p:grpSpPr>
          <a:xfrm rot="0">
            <a:off x="1235187" y="4202378"/>
            <a:ext cx="11540405" cy="3528060"/>
            <a:chOff x="0" y="0"/>
            <a:chExt cx="15387207" cy="4704080"/>
          </a:xfrm>
        </p:grpSpPr>
        <p:sp>
          <p:nvSpPr>
            <p:cNvPr name="TextBox 20" id="20"/>
            <p:cNvSpPr txBox="true"/>
            <p:nvPr/>
          </p:nvSpPr>
          <p:spPr>
            <a:xfrm rot="0">
              <a:off x="0" y="-57150"/>
              <a:ext cx="7345938" cy="4278630"/>
            </a:xfrm>
            <a:prstGeom prst="rect">
              <a:avLst/>
            </a:prstGeom>
          </p:spPr>
          <p:txBody>
            <a:bodyPr anchor="t" rtlCol="false" tIns="0" lIns="0" bIns="0" rIns="0">
              <a:spAutoFit/>
            </a:bodyPr>
            <a:lstStyle/>
            <a:p>
              <a:pPr>
                <a:lnSpc>
                  <a:spcPts val="2880"/>
                </a:lnSpc>
              </a:pPr>
              <a:r>
                <a:rPr lang="en-US" sz="1800" spc="36">
                  <a:solidFill>
                    <a:srgbClr val="FFFFFF"/>
                  </a:solidFill>
                  <a:latin typeface="Open Sans"/>
                </a:rPr>
                <a:t>The rate of unemployement in Indian, during the months of April and May this year was an unprecidented 23.52%. The roots of which can be directly linked to the COVID-19 pandemic and the ensuing public lockdown, with a large population of our citizens finding it difficult to make ends meet. Recent reports suggest that the Unorganized Sector which was worst hit will atleast take 2-3 years to break even.</a:t>
              </a:r>
            </a:p>
          </p:txBody>
        </p:sp>
        <p:sp>
          <p:nvSpPr>
            <p:cNvPr name="TextBox 21" id="21"/>
            <p:cNvSpPr txBox="true"/>
            <p:nvPr/>
          </p:nvSpPr>
          <p:spPr>
            <a:xfrm rot="0">
              <a:off x="8041268" y="-57150"/>
              <a:ext cx="7345938" cy="4761230"/>
            </a:xfrm>
            <a:prstGeom prst="rect">
              <a:avLst/>
            </a:prstGeom>
          </p:spPr>
          <p:txBody>
            <a:bodyPr anchor="t" rtlCol="false" tIns="0" lIns="0" bIns="0" rIns="0">
              <a:spAutoFit/>
            </a:bodyPr>
            <a:lstStyle/>
            <a:p>
              <a:pPr>
                <a:lnSpc>
                  <a:spcPts val="2880"/>
                </a:lnSpc>
              </a:pPr>
              <a:r>
                <a:rPr lang="en-US" sz="1800" spc="36">
                  <a:solidFill>
                    <a:srgbClr val="FFFFFF"/>
                  </a:solidFill>
                  <a:latin typeface="Open Sans"/>
                </a:rPr>
                <a:t>With our country set to regain its past glory, our prime attention should be to rehabilitate both the Rural and Unorganized Sector of our country. </a:t>
              </a:r>
            </a:p>
            <a:p>
              <a:pPr>
                <a:lnSpc>
                  <a:spcPts val="2880"/>
                </a:lnSpc>
              </a:pPr>
              <a:r>
                <a:rPr lang="en-US" sz="1800" spc="36">
                  <a:solidFill>
                    <a:srgbClr val="FFFFFF"/>
                  </a:solidFill>
                  <a:latin typeface="Open Sans"/>
                </a:rPr>
                <a:t>Helping these sectors stabilize would mean more and more job oppurtunities which in turn would vitalize our economy. But to begin with, finding the capital investment for the underprivileged is almost a herculean task; nipping out all thei dreams and desires.</a:t>
              </a:r>
            </a:p>
            <a:p>
              <a:pPr>
                <a:lnSpc>
                  <a:spcPts val="2880"/>
                </a:lnSpc>
              </a:pPr>
              <a:r>
                <a:rPr lang="en-US" sz="1800" spc="36">
                  <a:solidFill>
                    <a:srgbClr val="FFFFFF"/>
                  </a:solidFill>
                  <a:latin typeface="Open Sans"/>
                </a:rPr>
                <a:t>What can we do to help them succeed?</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48C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4151638">
            <a:off x="7899522" y="-6290908"/>
            <a:ext cx="8278095" cy="958390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7264719" y="5159547"/>
            <a:ext cx="1495730" cy="141720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9694126">
            <a:off x="-1583632" y="3356524"/>
            <a:ext cx="3167263" cy="3028695"/>
          </a:xfrm>
          <a:prstGeom prst="rect">
            <a:avLst/>
          </a:prstGeom>
        </p:spPr>
      </p:pic>
      <p:sp>
        <p:nvSpPr>
          <p:cNvPr name="AutoShape 5" id="5"/>
          <p:cNvSpPr/>
          <p:nvPr/>
        </p:nvSpPr>
        <p:spPr>
          <a:xfrm rot="-5400000">
            <a:off x="3803869" y="-1358618"/>
            <a:ext cx="37552" cy="5091283"/>
          </a:xfrm>
          <a:prstGeom prst="rect">
            <a:avLst/>
          </a:prstGeom>
          <a:solidFill>
            <a:srgbClr val="FFFFFF"/>
          </a:solidFill>
        </p:spPr>
      </p:sp>
      <p:sp>
        <p:nvSpPr>
          <p:cNvPr name="TextBox 6" id="6"/>
          <p:cNvSpPr txBox="true"/>
          <p:nvPr/>
        </p:nvSpPr>
        <p:spPr>
          <a:xfrm rot="0">
            <a:off x="948077" y="8741267"/>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04</a:t>
            </a:r>
          </a:p>
        </p:txBody>
      </p:sp>
      <p:grpSp>
        <p:nvGrpSpPr>
          <p:cNvPr name="Group 7" id="7"/>
          <p:cNvGrpSpPr/>
          <p:nvPr/>
        </p:nvGrpSpPr>
        <p:grpSpPr>
          <a:xfrm rot="0">
            <a:off x="2339605" y="8852283"/>
            <a:ext cx="988755" cy="274570"/>
            <a:chOff x="0" y="0"/>
            <a:chExt cx="1318339" cy="366093"/>
          </a:xfrm>
        </p:grpSpPr>
        <p:grpSp>
          <p:nvGrpSpPr>
            <p:cNvPr name="Group 8" id="8"/>
            <p:cNvGrpSpPr>
              <a:grpSpLocks noChangeAspect="true"/>
            </p:cNvGrpSpPr>
            <p:nvPr/>
          </p:nvGrpSpPr>
          <p:grpSpPr>
            <a:xfrm rot="-5400000">
              <a:off x="-59972" y="59972"/>
              <a:ext cx="366093" cy="246150"/>
              <a:chOff x="0" y="0"/>
              <a:chExt cx="1930400" cy="1297940"/>
            </a:xfrm>
          </p:grpSpPr>
          <p:sp>
            <p:nvSpPr>
              <p:cNvPr name="Freeform 9" id="9"/>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0" id="10"/>
            <p:cNvGrpSpPr>
              <a:grpSpLocks noChangeAspect="true"/>
            </p:cNvGrpSpPr>
            <p:nvPr/>
          </p:nvGrpSpPr>
          <p:grpSpPr>
            <a:xfrm rot="-5400000">
              <a:off x="476123" y="59972"/>
              <a:ext cx="366093" cy="246150"/>
              <a:chOff x="0" y="0"/>
              <a:chExt cx="1930400" cy="1297940"/>
            </a:xfrm>
          </p:grpSpPr>
          <p:sp>
            <p:nvSpPr>
              <p:cNvPr name="Freeform 11" id="11"/>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2" id="12"/>
            <p:cNvGrpSpPr>
              <a:grpSpLocks noChangeAspect="true"/>
            </p:cNvGrpSpPr>
            <p:nvPr/>
          </p:nvGrpSpPr>
          <p:grpSpPr>
            <a:xfrm rot="-5400000">
              <a:off x="1012218" y="59972"/>
              <a:ext cx="366093" cy="246150"/>
              <a:chOff x="0" y="0"/>
              <a:chExt cx="1930400" cy="1297940"/>
            </a:xfrm>
          </p:grpSpPr>
          <p:sp>
            <p:nvSpPr>
              <p:cNvPr name="Freeform 13" id="13"/>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AutoShape 14" id="14"/>
          <p:cNvSpPr/>
          <p:nvPr/>
        </p:nvSpPr>
        <p:spPr>
          <a:xfrm rot="0">
            <a:off x="16811577" y="1205800"/>
            <a:ext cx="22075" cy="1970267"/>
          </a:xfrm>
          <a:prstGeom prst="rect">
            <a:avLst/>
          </a:prstGeom>
          <a:solidFill>
            <a:srgbClr val="FFFFFF"/>
          </a:solidFill>
        </p:spPr>
      </p:sp>
      <p:sp>
        <p:nvSpPr>
          <p:cNvPr name="TextBox 15" id="15"/>
          <p:cNvSpPr txBox="true"/>
          <p:nvPr/>
        </p:nvSpPr>
        <p:spPr>
          <a:xfrm rot="0">
            <a:off x="1235187" y="1280163"/>
            <a:ext cx="15717888" cy="1950720"/>
          </a:xfrm>
          <a:prstGeom prst="rect">
            <a:avLst/>
          </a:prstGeom>
        </p:spPr>
        <p:txBody>
          <a:bodyPr anchor="t" rtlCol="false" tIns="0" lIns="0" bIns="0" rIns="0">
            <a:spAutoFit/>
          </a:bodyPr>
          <a:lstStyle/>
          <a:p>
            <a:pPr>
              <a:lnSpc>
                <a:spcPts val="7680"/>
              </a:lnSpc>
            </a:pPr>
            <a:r>
              <a:rPr lang="en-US" sz="6400">
                <a:solidFill>
                  <a:srgbClr val="FFFFFF"/>
                </a:solidFill>
                <a:latin typeface="Libre Franklin Bold"/>
              </a:rPr>
              <a:t>Existing Platforms </a:t>
            </a:r>
          </a:p>
          <a:p>
            <a:pPr>
              <a:lnSpc>
                <a:spcPts val="7680"/>
              </a:lnSpc>
            </a:pPr>
            <a:r>
              <a:rPr lang="en-US" sz="6400">
                <a:solidFill>
                  <a:srgbClr val="FFFFFF"/>
                </a:solidFill>
                <a:latin typeface="Libre Franklin Bold"/>
              </a:rPr>
              <a:t>To Avail A Loan</a:t>
            </a:r>
          </a:p>
        </p:txBody>
      </p:sp>
      <p:sp>
        <p:nvSpPr>
          <p:cNvPr name="TextBox 16" id="16"/>
          <p:cNvSpPr txBox="true"/>
          <p:nvPr/>
        </p:nvSpPr>
        <p:spPr>
          <a:xfrm rot="0">
            <a:off x="2339605" y="9258300"/>
            <a:ext cx="6238875"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existing banking institutions</a:t>
            </a:r>
          </a:p>
        </p:txBody>
      </p:sp>
      <p:sp>
        <p:nvSpPr>
          <p:cNvPr name="TextBox 17" id="17"/>
          <p:cNvSpPr txBox="true"/>
          <p:nvPr/>
        </p:nvSpPr>
        <p:spPr>
          <a:xfrm rot="5400000">
            <a:off x="15081104" y="3077771"/>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
        <p:nvSpPr>
          <p:cNvPr name="TextBox 18" id="18"/>
          <p:cNvSpPr txBox="true"/>
          <p:nvPr/>
        </p:nvSpPr>
        <p:spPr>
          <a:xfrm rot="0">
            <a:off x="1277004" y="4651729"/>
            <a:ext cx="4339763" cy="954271"/>
          </a:xfrm>
          <a:prstGeom prst="rect">
            <a:avLst/>
          </a:prstGeom>
        </p:spPr>
        <p:txBody>
          <a:bodyPr anchor="t" rtlCol="false" tIns="0" lIns="0" bIns="0" rIns="0">
            <a:spAutoFit/>
          </a:bodyPr>
          <a:lstStyle/>
          <a:p>
            <a:pPr>
              <a:lnSpc>
                <a:spcPts val="3803"/>
              </a:lnSpc>
              <a:spcBef>
                <a:spcPct val="0"/>
              </a:spcBef>
            </a:pPr>
            <a:r>
              <a:rPr lang="en-US" sz="2716">
                <a:solidFill>
                  <a:srgbClr val="FFFFFF"/>
                </a:solidFill>
                <a:latin typeface="Libre Franklin Bold"/>
              </a:rPr>
              <a:t>OFFICIAL FINANCIAL INSTITUTIONS</a:t>
            </a:r>
          </a:p>
        </p:txBody>
      </p:sp>
      <p:sp>
        <p:nvSpPr>
          <p:cNvPr name="TextBox 19" id="19"/>
          <p:cNvSpPr txBox="true"/>
          <p:nvPr/>
        </p:nvSpPr>
        <p:spPr>
          <a:xfrm rot="0">
            <a:off x="1277004" y="5731566"/>
            <a:ext cx="5091283" cy="1648890"/>
          </a:xfrm>
          <a:prstGeom prst="rect">
            <a:avLst/>
          </a:prstGeom>
        </p:spPr>
        <p:txBody>
          <a:bodyPr anchor="t" rtlCol="false" tIns="0" lIns="0" bIns="0" rIns="0">
            <a:spAutoFit/>
          </a:bodyPr>
          <a:lstStyle/>
          <a:p>
            <a:pPr>
              <a:lnSpc>
                <a:spcPts val="2662"/>
              </a:lnSpc>
              <a:spcBef>
                <a:spcPct val="0"/>
              </a:spcBef>
            </a:pPr>
            <a:r>
              <a:rPr lang="en-US" sz="1901">
                <a:solidFill>
                  <a:srgbClr val="FFFFFF"/>
                </a:solidFill>
                <a:latin typeface="Libre Franklin Light"/>
              </a:rPr>
              <a:t>The most common option for getting funding is through a loan given by banks as well as other official financial institutions.Nowdays getting a loan is not very easy due to financial economic crisis.</a:t>
            </a:r>
          </a:p>
        </p:txBody>
      </p:sp>
      <p:sp>
        <p:nvSpPr>
          <p:cNvPr name="TextBox 20" id="20"/>
          <p:cNvSpPr txBox="true"/>
          <p:nvPr/>
        </p:nvSpPr>
        <p:spPr>
          <a:xfrm rot="0">
            <a:off x="7052872" y="4651729"/>
            <a:ext cx="4339763" cy="471212"/>
          </a:xfrm>
          <a:prstGeom prst="rect">
            <a:avLst/>
          </a:prstGeom>
        </p:spPr>
        <p:txBody>
          <a:bodyPr anchor="t" rtlCol="false" tIns="0" lIns="0" bIns="0" rIns="0">
            <a:spAutoFit/>
          </a:bodyPr>
          <a:lstStyle/>
          <a:p>
            <a:pPr>
              <a:lnSpc>
                <a:spcPts val="3803"/>
              </a:lnSpc>
              <a:spcBef>
                <a:spcPct val="0"/>
              </a:spcBef>
            </a:pPr>
            <a:r>
              <a:rPr lang="en-US" sz="2716">
                <a:solidFill>
                  <a:srgbClr val="FFFFFF"/>
                </a:solidFill>
                <a:latin typeface="Libre Franklin Bold"/>
              </a:rPr>
              <a:t>MONEYLENDERS</a:t>
            </a:r>
          </a:p>
        </p:txBody>
      </p:sp>
      <p:sp>
        <p:nvSpPr>
          <p:cNvPr name="TextBox 21" id="21"/>
          <p:cNvSpPr txBox="true"/>
          <p:nvPr/>
        </p:nvSpPr>
        <p:spPr>
          <a:xfrm rot="0">
            <a:off x="7052872" y="5731566"/>
            <a:ext cx="4128592" cy="1648890"/>
          </a:xfrm>
          <a:prstGeom prst="rect">
            <a:avLst/>
          </a:prstGeom>
        </p:spPr>
        <p:txBody>
          <a:bodyPr anchor="t" rtlCol="false" tIns="0" lIns="0" bIns="0" rIns="0">
            <a:spAutoFit/>
          </a:bodyPr>
          <a:lstStyle/>
          <a:p>
            <a:pPr>
              <a:lnSpc>
                <a:spcPts val="2662"/>
              </a:lnSpc>
            </a:pPr>
            <a:r>
              <a:rPr lang="en-US" sz="1901">
                <a:solidFill>
                  <a:srgbClr val="FFFFFF"/>
                </a:solidFill>
                <a:latin typeface="Libre Franklin Light"/>
              </a:rPr>
              <a:t>A moneylending loan is a short-term and high cost form of loan </a:t>
            </a:r>
            <a:r>
              <a:rPr lang="en-US" sz="1817">
                <a:solidFill>
                  <a:srgbClr val="FFFFFF"/>
                </a:solidFill>
                <a:latin typeface="Arimo"/>
              </a:rPr>
              <a:t>. Using a moneylender is one of the most expensive ways you can</a:t>
            </a:r>
          </a:p>
          <a:p>
            <a:pPr algn="l" marL="0" indent="0" lvl="0">
              <a:lnSpc>
                <a:spcPts val="2662"/>
              </a:lnSpc>
              <a:spcBef>
                <a:spcPct val="0"/>
              </a:spcBef>
            </a:pPr>
            <a:r>
              <a:rPr lang="en-US" sz="1817">
                <a:solidFill>
                  <a:srgbClr val="FFFFFF"/>
                </a:solidFill>
                <a:latin typeface="Arimo"/>
              </a:rPr>
              <a:t>borrow money.</a:t>
            </a:r>
          </a:p>
        </p:txBody>
      </p:sp>
      <p:grpSp>
        <p:nvGrpSpPr>
          <p:cNvPr name="Group 22" id="22"/>
          <p:cNvGrpSpPr/>
          <p:nvPr/>
        </p:nvGrpSpPr>
        <p:grpSpPr>
          <a:xfrm rot="0">
            <a:off x="11740086" y="4708879"/>
            <a:ext cx="4452404" cy="2702836"/>
            <a:chOff x="0" y="0"/>
            <a:chExt cx="5936539" cy="3603781"/>
          </a:xfrm>
        </p:grpSpPr>
        <p:sp>
          <p:nvSpPr>
            <p:cNvPr name="TextBox 23" id="23"/>
            <p:cNvSpPr txBox="true"/>
            <p:nvPr/>
          </p:nvSpPr>
          <p:spPr>
            <a:xfrm rot="0">
              <a:off x="150188" y="-57150"/>
              <a:ext cx="5786351" cy="609232"/>
            </a:xfrm>
            <a:prstGeom prst="rect">
              <a:avLst/>
            </a:prstGeom>
          </p:spPr>
          <p:txBody>
            <a:bodyPr anchor="t" rtlCol="false" tIns="0" lIns="0" bIns="0" rIns="0">
              <a:spAutoFit/>
            </a:bodyPr>
            <a:lstStyle/>
            <a:p>
              <a:pPr>
                <a:lnSpc>
                  <a:spcPts val="3803"/>
                </a:lnSpc>
                <a:spcBef>
                  <a:spcPct val="0"/>
                </a:spcBef>
              </a:pPr>
              <a:r>
                <a:rPr lang="en-US" sz="2716">
                  <a:solidFill>
                    <a:srgbClr val="FFFFFF"/>
                  </a:solidFill>
                  <a:latin typeface="Libre Franklin Bold"/>
                </a:rPr>
                <a:t>FRIENDS &amp; FAMILY</a:t>
              </a:r>
            </a:p>
          </p:txBody>
        </p:sp>
        <p:sp>
          <p:nvSpPr>
            <p:cNvPr name="TextBox 24" id="24"/>
            <p:cNvSpPr txBox="true"/>
            <p:nvPr/>
          </p:nvSpPr>
          <p:spPr>
            <a:xfrm rot="0">
              <a:off x="0" y="1376283"/>
              <a:ext cx="5786351" cy="2227498"/>
            </a:xfrm>
            <a:prstGeom prst="rect">
              <a:avLst/>
            </a:prstGeom>
          </p:spPr>
          <p:txBody>
            <a:bodyPr anchor="t" rtlCol="false" tIns="0" lIns="0" bIns="0" rIns="0">
              <a:spAutoFit/>
            </a:bodyPr>
            <a:lstStyle/>
            <a:p>
              <a:pPr algn="l" marL="0" indent="0" lvl="0">
                <a:lnSpc>
                  <a:spcPts val="2662"/>
                </a:lnSpc>
                <a:spcBef>
                  <a:spcPct val="0"/>
                </a:spcBef>
              </a:pPr>
              <a:r>
                <a:rPr lang="en-US" sz="1901">
                  <a:solidFill>
                    <a:srgbClr val="FFFFFF"/>
                  </a:solidFill>
                  <a:latin typeface="Libre Franklin Light"/>
                </a:rPr>
                <a:t>Borrowing from friends &amp; family is a popular resort when they fail to secure a loan due to a bad credit score, previous unpaid loans, or any other reason.</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48C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2554137" y="1974894"/>
            <a:ext cx="10074207" cy="1166333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806890" y="7530461"/>
            <a:ext cx="3613780" cy="3455678"/>
          </a:xfrm>
          <a:prstGeom prst="rect">
            <a:avLst/>
          </a:prstGeom>
        </p:spPr>
      </p:pic>
      <p:sp>
        <p:nvSpPr>
          <p:cNvPr name="AutoShape 4" id="4"/>
          <p:cNvSpPr/>
          <p:nvPr/>
        </p:nvSpPr>
        <p:spPr>
          <a:xfrm rot="-5400000">
            <a:off x="3803869" y="-1484875"/>
            <a:ext cx="37552" cy="5091283"/>
          </a:xfrm>
          <a:prstGeom prst="rect">
            <a:avLst/>
          </a:prstGeom>
          <a:solidFill>
            <a:srgbClr val="FFFFFF"/>
          </a:solidFill>
        </p:spPr>
      </p:sp>
      <p:sp>
        <p:nvSpPr>
          <p:cNvPr name="TextBox 5" id="5"/>
          <p:cNvSpPr txBox="true"/>
          <p:nvPr/>
        </p:nvSpPr>
        <p:spPr>
          <a:xfrm rot="0">
            <a:off x="1028700" y="8741267"/>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05</a:t>
            </a:r>
          </a:p>
        </p:txBody>
      </p:sp>
      <p:grpSp>
        <p:nvGrpSpPr>
          <p:cNvPr name="Group 6" id="6"/>
          <p:cNvGrpSpPr/>
          <p:nvPr/>
        </p:nvGrpSpPr>
        <p:grpSpPr>
          <a:xfrm rot="0">
            <a:off x="2328717" y="8877977"/>
            <a:ext cx="988755" cy="274570"/>
            <a:chOff x="0" y="0"/>
            <a:chExt cx="1318339" cy="366093"/>
          </a:xfrm>
        </p:grpSpPr>
        <p:grpSp>
          <p:nvGrpSpPr>
            <p:cNvPr name="Group 7" id="7"/>
            <p:cNvGrpSpPr>
              <a:grpSpLocks noChangeAspect="true"/>
            </p:cNvGrpSpPr>
            <p:nvPr/>
          </p:nvGrpSpPr>
          <p:grpSpPr>
            <a:xfrm rot="-5400000">
              <a:off x="-59972" y="59972"/>
              <a:ext cx="366093" cy="246150"/>
              <a:chOff x="0" y="0"/>
              <a:chExt cx="1930400" cy="1297940"/>
            </a:xfrm>
          </p:grpSpPr>
          <p:sp>
            <p:nvSpPr>
              <p:cNvPr name="Freeform 8" id="8"/>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9" id="9"/>
            <p:cNvGrpSpPr>
              <a:grpSpLocks noChangeAspect="true"/>
            </p:cNvGrpSpPr>
            <p:nvPr/>
          </p:nvGrpSpPr>
          <p:grpSpPr>
            <a:xfrm rot="-5400000">
              <a:off x="476123" y="59972"/>
              <a:ext cx="366093" cy="246150"/>
              <a:chOff x="0" y="0"/>
              <a:chExt cx="1930400" cy="1297940"/>
            </a:xfrm>
          </p:grpSpPr>
          <p:sp>
            <p:nvSpPr>
              <p:cNvPr name="Freeform 10" id="10"/>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1" id="11"/>
            <p:cNvGrpSpPr>
              <a:grpSpLocks noChangeAspect="true"/>
            </p:cNvGrpSpPr>
            <p:nvPr/>
          </p:nvGrpSpPr>
          <p:grpSpPr>
            <a:xfrm rot="-5400000">
              <a:off x="1012218" y="59972"/>
              <a:ext cx="366093" cy="246150"/>
              <a:chOff x="0" y="0"/>
              <a:chExt cx="1930400" cy="1297940"/>
            </a:xfrm>
          </p:grpSpPr>
          <p:sp>
            <p:nvSpPr>
              <p:cNvPr name="Freeform 12" id="12"/>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AutoShape 13" id="13"/>
          <p:cNvSpPr/>
          <p:nvPr/>
        </p:nvSpPr>
        <p:spPr>
          <a:xfrm rot="0">
            <a:off x="16811577" y="1079543"/>
            <a:ext cx="22075" cy="1970267"/>
          </a:xfrm>
          <a:prstGeom prst="rect">
            <a:avLst/>
          </a:prstGeom>
          <a:solidFill>
            <a:srgbClr val="FFFFFF"/>
          </a:solidFill>
        </p:spPr>
      </p:sp>
      <p:sp>
        <p:nvSpPr>
          <p:cNvPr name="AutoShape 14" id="14"/>
          <p:cNvSpPr/>
          <p:nvPr/>
        </p:nvSpPr>
        <p:spPr>
          <a:xfrm rot="-5400000">
            <a:off x="8760003" y="-3496238"/>
            <a:ext cx="34968" cy="14443155"/>
          </a:xfrm>
          <a:prstGeom prst="rect">
            <a:avLst/>
          </a:prstGeom>
          <a:solidFill>
            <a:srgbClr val="FFFFFF"/>
          </a:solidFill>
        </p:spPr>
      </p:sp>
      <p:sp>
        <p:nvSpPr>
          <p:cNvPr name="AutoShape 15" id="15"/>
          <p:cNvSpPr/>
          <p:nvPr/>
        </p:nvSpPr>
        <p:spPr>
          <a:xfrm rot="0">
            <a:off x="15974162" y="3707855"/>
            <a:ext cx="24902" cy="3116731"/>
          </a:xfrm>
          <a:prstGeom prst="rect">
            <a:avLst/>
          </a:prstGeom>
          <a:solidFill>
            <a:srgbClr val="FFFFFF"/>
          </a:solidFill>
        </p:spPr>
      </p:sp>
      <p:sp>
        <p:nvSpPr>
          <p:cNvPr name="AutoShape 16" id="16"/>
          <p:cNvSpPr/>
          <p:nvPr/>
        </p:nvSpPr>
        <p:spPr>
          <a:xfrm rot="-5400000">
            <a:off x="8784905" y="-414475"/>
            <a:ext cx="34968" cy="14443155"/>
          </a:xfrm>
          <a:prstGeom prst="rect">
            <a:avLst/>
          </a:prstGeom>
          <a:solidFill>
            <a:srgbClr val="FFFFFF"/>
          </a:solidFill>
        </p:spPr>
      </p:sp>
      <p:sp>
        <p:nvSpPr>
          <p:cNvPr name="TextBox 17" id="17"/>
          <p:cNvSpPr txBox="true"/>
          <p:nvPr/>
        </p:nvSpPr>
        <p:spPr>
          <a:xfrm rot="0">
            <a:off x="2328717" y="9258300"/>
            <a:ext cx="7633692"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hurdles in availing a business loan</a:t>
            </a:r>
          </a:p>
        </p:txBody>
      </p:sp>
      <p:sp>
        <p:nvSpPr>
          <p:cNvPr name="TextBox 18" id="18"/>
          <p:cNvSpPr txBox="true"/>
          <p:nvPr/>
        </p:nvSpPr>
        <p:spPr>
          <a:xfrm rot="5400000">
            <a:off x="15081104" y="2951514"/>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
        <p:nvSpPr>
          <p:cNvPr name="TextBox 19" id="19"/>
          <p:cNvSpPr txBox="true"/>
          <p:nvPr/>
        </p:nvSpPr>
        <p:spPr>
          <a:xfrm rot="0">
            <a:off x="1573043" y="4913449"/>
            <a:ext cx="3062657" cy="533400"/>
          </a:xfrm>
          <a:prstGeom prst="rect">
            <a:avLst/>
          </a:prstGeom>
        </p:spPr>
        <p:txBody>
          <a:bodyPr anchor="t" rtlCol="false" tIns="0" lIns="0" bIns="0" rIns="0">
            <a:spAutoFit/>
          </a:bodyPr>
          <a:lstStyle/>
          <a:p>
            <a:pPr algn="ctr">
              <a:lnSpc>
                <a:spcPts val="2159"/>
              </a:lnSpc>
            </a:pPr>
            <a:r>
              <a:rPr lang="en-US" sz="1799" spc="359">
                <a:solidFill>
                  <a:srgbClr val="FFFFFF"/>
                </a:solidFill>
                <a:latin typeface="Glacial Indifference Bold"/>
              </a:rPr>
              <a:t>COLLATERAL</a:t>
            </a:r>
          </a:p>
          <a:p>
            <a:pPr algn="ctr">
              <a:lnSpc>
                <a:spcPts val="2159"/>
              </a:lnSpc>
            </a:pPr>
            <a:r>
              <a:rPr lang="en-US" sz="1799" spc="359">
                <a:solidFill>
                  <a:srgbClr val="FFFFFF"/>
                </a:solidFill>
                <a:latin typeface="Glacial Indifference Bold"/>
              </a:rPr>
              <a:t>INDENTIFICATION</a:t>
            </a:r>
          </a:p>
        </p:txBody>
      </p:sp>
      <p:sp>
        <p:nvSpPr>
          <p:cNvPr name="TextBox 20" id="20"/>
          <p:cNvSpPr txBox="true"/>
          <p:nvPr/>
        </p:nvSpPr>
        <p:spPr>
          <a:xfrm rot="0">
            <a:off x="2826480" y="3642690"/>
            <a:ext cx="490991" cy="578381"/>
          </a:xfrm>
          <a:prstGeom prst="rect">
            <a:avLst/>
          </a:prstGeom>
        </p:spPr>
        <p:txBody>
          <a:bodyPr anchor="t" rtlCol="false" tIns="0" lIns="0" bIns="0" rIns="0">
            <a:spAutoFit/>
          </a:bodyPr>
          <a:lstStyle/>
          <a:p>
            <a:pPr algn="ctr">
              <a:lnSpc>
                <a:spcPts val="4741"/>
              </a:lnSpc>
            </a:pPr>
            <a:r>
              <a:rPr lang="en-US" sz="3386">
                <a:solidFill>
                  <a:srgbClr val="FFFFFF"/>
                </a:solidFill>
                <a:latin typeface="Open Sans Light"/>
              </a:rPr>
              <a:t>01</a:t>
            </a:r>
          </a:p>
        </p:txBody>
      </p:sp>
      <p:grpSp>
        <p:nvGrpSpPr>
          <p:cNvPr name="Group 21" id="21"/>
          <p:cNvGrpSpPr/>
          <p:nvPr/>
        </p:nvGrpSpPr>
        <p:grpSpPr>
          <a:xfrm rot="0">
            <a:off x="4329711" y="4913449"/>
            <a:ext cx="3179079" cy="938983"/>
            <a:chOff x="0" y="0"/>
            <a:chExt cx="4238773" cy="1251977"/>
          </a:xfrm>
        </p:grpSpPr>
        <p:sp>
          <p:nvSpPr>
            <p:cNvPr name="TextBox 22" id="22"/>
            <p:cNvSpPr txBox="true"/>
            <p:nvPr/>
          </p:nvSpPr>
          <p:spPr>
            <a:xfrm rot="0">
              <a:off x="0" y="0"/>
              <a:ext cx="4238773" cy="711200"/>
            </a:xfrm>
            <a:prstGeom prst="rect">
              <a:avLst/>
            </a:prstGeom>
          </p:spPr>
          <p:txBody>
            <a:bodyPr anchor="t" rtlCol="false" tIns="0" lIns="0" bIns="0" rIns="0">
              <a:spAutoFit/>
            </a:bodyPr>
            <a:lstStyle/>
            <a:p>
              <a:pPr algn="ctr">
                <a:lnSpc>
                  <a:spcPts val="2160"/>
                </a:lnSpc>
              </a:pPr>
              <a:r>
                <a:rPr lang="en-US" sz="1800" spc="359">
                  <a:solidFill>
                    <a:srgbClr val="FFFFFF"/>
                  </a:solidFill>
                  <a:latin typeface="Glacial Indifference Bold"/>
                </a:rPr>
                <a:t>BUSINESS</a:t>
              </a:r>
            </a:p>
            <a:p>
              <a:pPr algn="ctr">
                <a:lnSpc>
                  <a:spcPts val="2160"/>
                </a:lnSpc>
              </a:pPr>
              <a:r>
                <a:rPr lang="en-US" sz="1800" spc="359">
                  <a:solidFill>
                    <a:srgbClr val="FFFFFF"/>
                  </a:solidFill>
                  <a:latin typeface="Glacial Indifference Bold"/>
                </a:rPr>
                <a:t>PLAN</a:t>
              </a:r>
            </a:p>
          </p:txBody>
        </p:sp>
        <p:sp>
          <p:nvSpPr>
            <p:cNvPr name="TextBox 23" id="23"/>
            <p:cNvSpPr txBox="true"/>
            <p:nvPr/>
          </p:nvSpPr>
          <p:spPr>
            <a:xfrm rot="0">
              <a:off x="165077" y="838021"/>
              <a:ext cx="3908618" cy="413956"/>
            </a:xfrm>
            <a:prstGeom prst="rect">
              <a:avLst/>
            </a:prstGeom>
          </p:spPr>
          <p:txBody>
            <a:bodyPr anchor="t" rtlCol="false" tIns="0" lIns="0" bIns="0" rIns="0">
              <a:spAutoFit/>
            </a:bodyPr>
            <a:lstStyle/>
            <a:p>
              <a:pPr algn="ctr">
                <a:lnSpc>
                  <a:spcPts val="2388"/>
                </a:lnSpc>
              </a:pPr>
            </a:p>
          </p:txBody>
        </p:sp>
      </p:grpSp>
      <p:sp>
        <p:nvSpPr>
          <p:cNvPr name="TextBox 24" id="24"/>
          <p:cNvSpPr txBox="true"/>
          <p:nvPr/>
        </p:nvSpPr>
        <p:spPr>
          <a:xfrm rot="0">
            <a:off x="5656621" y="3642690"/>
            <a:ext cx="490991" cy="578381"/>
          </a:xfrm>
          <a:prstGeom prst="rect">
            <a:avLst/>
          </a:prstGeom>
        </p:spPr>
        <p:txBody>
          <a:bodyPr anchor="t" rtlCol="false" tIns="0" lIns="0" bIns="0" rIns="0">
            <a:spAutoFit/>
          </a:bodyPr>
          <a:lstStyle/>
          <a:p>
            <a:pPr algn="ctr">
              <a:lnSpc>
                <a:spcPts val="4741"/>
              </a:lnSpc>
            </a:pPr>
            <a:r>
              <a:rPr lang="en-US" sz="3386">
                <a:solidFill>
                  <a:srgbClr val="FFFFFF"/>
                </a:solidFill>
                <a:latin typeface="Open Sans Light"/>
              </a:rPr>
              <a:t>02</a:t>
            </a:r>
          </a:p>
        </p:txBody>
      </p:sp>
      <p:sp>
        <p:nvSpPr>
          <p:cNvPr name="TextBox 25" id="25"/>
          <p:cNvSpPr txBox="true"/>
          <p:nvPr/>
        </p:nvSpPr>
        <p:spPr>
          <a:xfrm rot="0">
            <a:off x="8417798" y="3642690"/>
            <a:ext cx="490991" cy="578381"/>
          </a:xfrm>
          <a:prstGeom prst="rect">
            <a:avLst/>
          </a:prstGeom>
        </p:spPr>
        <p:txBody>
          <a:bodyPr anchor="t" rtlCol="false" tIns="0" lIns="0" bIns="0" rIns="0">
            <a:spAutoFit/>
          </a:bodyPr>
          <a:lstStyle/>
          <a:p>
            <a:pPr algn="ctr">
              <a:lnSpc>
                <a:spcPts val="4741"/>
              </a:lnSpc>
            </a:pPr>
            <a:r>
              <a:rPr lang="en-US" sz="3386">
                <a:solidFill>
                  <a:srgbClr val="FFFFFF"/>
                </a:solidFill>
                <a:latin typeface="Open Sans Light"/>
              </a:rPr>
              <a:t>03</a:t>
            </a:r>
          </a:p>
        </p:txBody>
      </p:sp>
      <p:sp>
        <p:nvSpPr>
          <p:cNvPr name="TextBox 26" id="26"/>
          <p:cNvSpPr txBox="true"/>
          <p:nvPr/>
        </p:nvSpPr>
        <p:spPr>
          <a:xfrm rot="0">
            <a:off x="11576111" y="3699230"/>
            <a:ext cx="490991" cy="578381"/>
          </a:xfrm>
          <a:prstGeom prst="rect">
            <a:avLst/>
          </a:prstGeom>
        </p:spPr>
        <p:txBody>
          <a:bodyPr anchor="t" rtlCol="false" tIns="0" lIns="0" bIns="0" rIns="0">
            <a:spAutoFit/>
          </a:bodyPr>
          <a:lstStyle/>
          <a:p>
            <a:pPr algn="ctr">
              <a:lnSpc>
                <a:spcPts val="4741"/>
              </a:lnSpc>
            </a:pPr>
            <a:r>
              <a:rPr lang="en-US" sz="3386">
                <a:solidFill>
                  <a:srgbClr val="FFFFFF"/>
                </a:solidFill>
                <a:latin typeface="Open Sans Light"/>
              </a:rPr>
              <a:t>04</a:t>
            </a:r>
          </a:p>
        </p:txBody>
      </p:sp>
      <p:sp>
        <p:nvSpPr>
          <p:cNvPr name="TextBox 27" id="27"/>
          <p:cNvSpPr txBox="true"/>
          <p:nvPr/>
        </p:nvSpPr>
        <p:spPr>
          <a:xfrm rot="0">
            <a:off x="14435314" y="3699230"/>
            <a:ext cx="490991" cy="578381"/>
          </a:xfrm>
          <a:prstGeom prst="rect">
            <a:avLst/>
          </a:prstGeom>
        </p:spPr>
        <p:txBody>
          <a:bodyPr anchor="t" rtlCol="false" tIns="0" lIns="0" bIns="0" rIns="0">
            <a:spAutoFit/>
          </a:bodyPr>
          <a:lstStyle/>
          <a:p>
            <a:pPr algn="ctr">
              <a:lnSpc>
                <a:spcPts val="4741"/>
              </a:lnSpc>
            </a:pPr>
            <a:r>
              <a:rPr lang="en-US" sz="3386">
                <a:solidFill>
                  <a:srgbClr val="FFFFFF"/>
                </a:solidFill>
                <a:latin typeface="Open Sans Light"/>
              </a:rPr>
              <a:t>05</a:t>
            </a:r>
          </a:p>
        </p:txBody>
      </p:sp>
      <p:sp>
        <p:nvSpPr>
          <p:cNvPr name="TextBox 28" id="28"/>
          <p:cNvSpPr txBox="true"/>
          <p:nvPr/>
        </p:nvSpPr>
        <p:spPr>
          <a:xfrm rot="0">
            <a:off x="2193746" y="6068863"/>
            <a:ext cx="490991" cy="578381"/>
          </a:xfrm>
          <a:prstGeom prst="rect">
            <a:avLst/>
          </a:prstGeom>
        </p:spPr>
        <p:txBody>
          <a:bodyPr anchor="t" rtlCol="false" tIns="0" lIns="0" bIns="0" rIns="0">
            <a:spAutoFit/>
          </a:bodyPr>
          <a:lstStyle/>
          <a:p>
            <a:pPr algn="ctr">
              <a:lnSpc>
                <a:spcPts val="4741"/>
              </a:lnSpc>
            </a:pPr>
            <a:r>
              <a:rPr lang="en-US" sz="3386">
                <a:solidFill>
                  <a:srgbClr val="FFFFFF"/>
                </a:solidFill>
                <a:latin typeface="Open Sans Light"/>
              </a:rPr>
              <a:t>10</a:t>
            </a:r>
          </a:p>
        </p:txBody>
      </p:sp>
      <p:sp>
        <p:nvSpPr>
          <p:cNvPr name="TextBox 29" id="29"/>
          <p:cNvSpPr txBox="true"/>
          <p:nvPr/>
        </p:nvSpPr>
        <p:spPr>
          <a:xfrm rot="0">
            <a:off x="5372825" y="6068863"/>
            <a:ext cx="490991" cy="578381"/>
          </a:xfrm>
          <a:prstGeom prst="rect">
            <a:avLst/>
          </a:prstGeom>
        </p:spPr>
        <p:txBody>
          <a:bodyPr anchor="t" rtlCol="false" tIns="0" lIns="0" bIns="0" rIns="0">
            <a:spAutoFit/>
          </a:bodyPr>
          <a:lstStyle/>
          <a:p>
            <a:pPr algn="ctr">
              <a:lnSpc>
                <a:spcPts val="4741"/>
              </a:lnSpc>
            </a:pPr>
            <a:r>
              <a:rPr lang="en-US" sz="3386">
                <a:solidFill>
                  <a:srgbClr val="FFFFFF"/>
                </a:solidFill>
                <a:latin typeface="Open Sans Light"/>
              </a:rPr>
              <a:t>09</a:t>
            </a:r>
          </a:p>
        </p:txBody>
      </p:sp>
      <p:sp>
        <p:nvSpPr>
          <p:cNvPr name="TextBox 30" id="30"/>
          <p:cNvSpPr txBox="true"/>
          <p:nvPr/>
        </p:nvSpPr>
        <p:spPr>
          <a:xfrm rot="0">
            <a:off x="8394763" y="6068863"/>
            <a:ext cx="490991" cy="578381"/>
          </a:xfrm>
          <a:prstGeom prst="rect">
            <a:avLst/>
          </a:prstGeom>
        </p:spPr>
        <p:txBody>
          <a:bodyPr anchor="t" rtlCol="false" tIns="0" lIns="0" bIns="0" rIns="0">
            <a:spAutoFit/>
          </a:bodyPr>
          <a:lstStyle/>
          <a:p>
            <a:pPr algn="ctr">
              <a:lnSpc>
                <a:spcPts val="4741"/>
              </a:lnSpc>
            </a:pPr>
            <a:r>
              <a:rPr lang="en-US" sz="3386">
                <a:solidFill>
                  <a:srgbClr val="FFFFFF"/>
                </a:solidFill>
                <a:latin typeface="Open Sans Light"/>
              </a:rPr>
              <a:t>08</a:t>
            </a:r>
          </a:p>
        </p:txBody>
      </p:sp>
      <p:sp>
        <p:nvSpPr>
          <p:cNvPr name="TextBox 31" id="31"/>
          <p:cNvSpPr txBox="true"/>
          <p:nvPr/>
        </p:nvSpPr>
        <p:spPr>
          <a:xfrm rot="0">
            <a:off x="11363037" y="6068863"/>
            <a:ext cx="490991" cy="578381"/>
          </a:xfrm>
          <a:prstGeom prst="rect">
            <a:avLst/>
          </a:prstGeom>
        </p:spPr>
        <p:txBody>
          <a:bodyPr anchor="t" rtlCol="false" tIns="0" lIns="0" bIns="0" rIns="0">
            <a:spAutoFit/>
          </a:bodyPr>
          <a:lstStyle/>
          <a:p>
            <a:pPr algn="ctr">
              <a:lnSpc>
                <a:spcPts val="4741"/>
              </a:lnSpc>
            </a:pPr>
            <a:r>
              <a:rPr lang="en-US" sz="3386">
                <a:solidFill>
                  <a:srgbClr val="FFFFFF"/>
                </a:solidFill>
                <a:latin typeface="Open Sans Light"/>
              </a:rPr>
              <a:t>07</a:t>
            </a:r>
          </a:p>
        </p:txBody>
      </p:sp>
      <p:sp>
        <p:nvSpPr>
          <p:cNvPr name="TextBox 32" id="32"/>
          <p:cNvSpPr txBox="true"/>
          <p:nvPr/>
        </p:nvSpPr>
        <p:spPr>
          <a:xfrm rot="0">
            <a:off x="14222240" y="6068863"/>
            <a:ext cx="490991" cy="578381"/>
          </a:xfrm>
          <a:prstGeom prst="rect">
            <a:avLst/>
          </a:prstGeom>
        </p:spPr>
        <p:txBody>
          <a:bodyPr anchor="t" rtlCol="false" tIns="0" lIns="0" bIns="0" rIns="0">
            <a:spAutoFit/>
          </a:bodyPr>
          <a:lstStyle/>
          <a:p>
            <a:pPr algn="ctr">
              <a:lnSpc>
                <a:spcPts val="4741"/>
              </a:lnSpc>
            </a:pPr>
            <a:r>
              <a:rPr lang="en-US" sz="3386">
                <a:solidFill>
                  <a:srgbClr val="FFFFFF"/>
                </a:solidFill>
                <a:latin typeface="Open Sans Light"/>
              </a:rPr>
              <a:t>06</a:t>
            </a:r>
          </a:p>
        </p:txBody>
      </p:sp>
      <p:sp>
        <p:nvSpPr>
          <p:cNvPr name="TextBox 33" id="33"/>
          <p:cNvSpPr txBox="true"/>
          <p:nvPr/>
        </p:nvSpPr>
        <p:spPr>
          <a:xfrm rot="0">
            <a:off x="7257951" y="4849541"/>
            <a:ext cx="3062657" cy="533400"/>
          </a:xfrm>
          <a:prstGeom prst="rect">
            <a:avLst/>
          </a:prstGeom>
        </p:spPr>
        <p:txBody>
          <a:bodyPr anchor="t" rtlCol="false" tIns="0" lIns="0" bIns="0" rIns="0">
            <a:spAutoFit/>
          </a:bodyPr>
          <a:lstStyle/>
          <a:p>
            <a:pPr algn="ctr">
              <a:lnSpc>
                <a:spcPts val="2159"/>
              </a:lnSpc>
            </a:pPr>
            <a:r>
              <a:rPr lang="en-US" sz="1799" spc="359">
                <a:solidFill>
                  <a:srgbClr val="FFFFFF"/>
                </a:solidFill>
                <a:latin typeface="Glacial Indifference Bold"/>
              </a:rPr>
              <a:t>DETAILED</a:t>
            </a:r>
          </a:p>
          <a:p>
            <a:pPr algn="ctr">
              <a:lnSpc>
                <a:spcPts val="2159"/>
              </a:lnSpc>
            </a:pPr>
            <a:r>
              <a:rPr lang="en-US" sz="1799" spc="359">
                <a:solidFill>
                  <a:srgbClr val="FFFFFF"/>
                </a:solidFill>
                <a:latin typeface="Glacial Indifference Bold"/>
              </a:rPr>
              <a:t>DEMOSTRATION</a:t>
            </a:r>
          </a:p>
        </p:txBody>
      </p:sp>
      <p:sp>
        <p:nvSpPr>
          <p:cNvPr name="TextBox 34" id="34"/>
          <p:cNvSpPr txBox="true"/>
          <p:nvPr/>
        </p:nvSpPr>
        <p:spPr>
          <a:xfrm rot="0">
            <a:off x="10322675" y="4849541"/>
            <a:ext cx="3062657" cy="533400"/>
          </a:xfrm>
          <a:prstGeom prst="rect">
            <a:avLst/>
          </a:prstGeom>
        </p:spPr>
        <p:txBody>
          <a:bodyPr anchor="t" rtlCol="false" tIns="0" lIns="0" bIns="0" rIns="0">
            <a:spAutoFit/>
          </a:bodyPr>
          <a:lstStyle/>
          <a:p>
            <a:pPr algn="ctr">
              <a:lnSpc>
                <a:spcPts val="2159"/>
              </a:lnSpc>
            </a:pPr>
            <a:r>
              <a:rPr lang="en-US" sz="1799" spc="359">
                <a:solidFill>
                  <a:srgbClr val="FFFFFF"/>
                </a:solidFill>
                <a:latin typeface="Glacial Indifference Bold"/>
              </a:rPr>
              <a:t>ASSET </a:t>
            </a:r>
          </a:p>
          <a:p>
            <a:pPr algn="ctr">
              <a:lnSpc>
                <a:spcPts val="2159"/>
              </a:lnSpc>
            </a:pPr>
            <a:r>
              <a:rPr lang="en-US" sz="1799" spc="359">
                <a:solidFill>
                  <a:srgbClr val="FFFFFF"/>
                </a:solidFill>
                <a:latin typeface="Glacial Indifference Bold"/>
              </a:rPr>
              <a:t>REVIEW</a:t>
            </a:r>
          </a:p>
        </p:txBody>
      </p:sp>
      <p:sp>
        <p:nvSpPr>
          <p:cNvPr name="TextBox 35" id="35"/>
          <p:cNvSpPr txBox="true"/>
          <p:nvPr/>
        </p:nvSpPr>
        <p:spPr>
          <a:xfrm rot="0">
            <a:off x="13181877" y="4849541"/>
            <a:ext cx="3062657" cy="533400"/>
          </a:xfrm>
          <a:prstGeom prst="rect">
            <a:avLst/>
          </a:prstGeom>
        </p:spPr>
        <p:txBody>
          <a:bodyPr anchor="t" rtlCol="false" tIns="0" lIns="0" bIns="0" rIns="0">
            <a:spAutoFit/>
          </a:bodyPr>
          <a:lstStyle/>
          <a:p>
            <a:pPr algn="ctr">
              <a:lnSpc>
                <a:spcPts val="2159"/>
              </a:lnSpc>
            </a:pPr>
            <a:r>
              <a:rPr lang="en-US" sz="1799" spc="359">
                <a:solidFill>
                  <a:srgbClr val="FFFFFF"/>
                </a:solidFill>
                <a:latin typeface="Glacial Indifference Bold"/>
              </a:rPr>
              <a:t>DEBT</a:t>
            </a:r>
          </a:p>
          <a:p>
            <a:pPr algn="ctr">
              <a:lnSpc>
                <a:spcPts val="2159"/>
              </a:lnSpc>
            </a:pPr>
            <a:r>
              <a:rPr lang="en-US" sz="1799" spc="359">
                <a:solidFill>
                  <a:srgbClr val="FFFFFF"/>
                </a:solidFill>
                <a:latin typeface="Glacial Indifference Bold"/>
              </a:rPr>
              <a:t>HISTORY</a:t>
            </a:r>
          </a:p>
        </p:txBody>
      </p:sp>
      <p:sp>
        <p:nvSpPr>
          <p:cNvPr name="TextBox 36" id="36"/>
          <p:cNvSpPr txBox="true"/>
          <p:nvPr/>
        </p:nvSpPr>
        <p:spPr>
          <a:xfrm rot="0">
            <a:off x="948077" y="7485920"/>
            <a:ext cx="3062657" cy="266700"/>
          </a:xfrm>
          <a:prstGeom prst="rect">
            <a:avLst/>
          </a:prstGeom>
        </p:spPr>
        <p:txBody>
          <a:bodyPr anchor="t" rtlCol="false" tIns="0" lIns="0" bIns="0" rIns="0">
            <a:spAutoFit/>
          </a:bodyPr>
          <a:lstStyle/>
          <a:p>
            <a:pPr algn="ctr">
              <a:lnSpc>
                <a:spcPts val="2159"/>
              </a:lnSpc>
            </a:pPr>
            <a:r>
              <a:rPr lang="en-US" sz="1799" spc="359">
                <a:solidFill>
                  <a:srgbClr val="FFFFFF"/>
                </a:solidFill>
                <a:latin typeface="Glacial Indifference Bold"/>
              </a:rPr>
              <a:t>ALMOST THERE</a:t>
            </a:r>
          </a:p>
        </p:txBody>
      </p:sp>
      <p:sp>
        <p:nvSpPr>
          <p:cNvPr name="TextBox 37" id="37"/>
          <p:cNvSpPr txBox="true"/>
          <p:nvPr/>
        </p:nvSpPr>
        <p:spPr>
          <a:xfrm rot="0">
            <a:off x="4127156" y="7352570"/>
            <a:ext cx="3062657" cy="533400"/>
          </a:xfrm>
          <a:prstGeom prst="rect">
            <a:avLst/>
          </a:prstGeom>
        </p:spPr>
        <p:txBody>
          <a:bodyPr anchor="t" rtlCol="false" tIns="0" lIns="0" bIns="0" rIns="0">
            <a:spAutoFit/>
          </a:bodyPr>
          <a:lstStyle/>
          <a:p>
            <a:pPr algn="ctr">
              <a:lnSpc>
                <a:spcPts val="2159"/>
              </a:lnSpc>
            </a:pPr>
            <a:r>
              <a:rPr lang="en-US" sz="1799" spc="359">
                <a:solidFill>
                  <a:srgbClr val="FFFFFF"/>
                </a:solidFill>
                <a:latin typeface="Glacial Indifference Bold"/>
              </a:rPr>
              <a:t>JURY</a:t>
            </a:r>
          </a:p>
          <a:p>
            <a:pPr algn="ctr">
              <a:lnSpc>
                <a:spcPts val="2159"/>
              </a:lnSpc>
            </a:pPr>
            <a:r>
              <a:rPr lang="en-US" sz="1799" spc="359">
                <a:solidFill>
                  <a:srgbClr val="FFFFFF"/>
                </a:solidFill>
                <a:latin typeface="Glacial Indifference Bold"/>
              </a:rPr>
              <a:t>REVIEW</a:t>
            </a:r>
          </a:p>
        </p:txBody>
      </p:sp>
      <p:sp>
        <p:nvSpPr>
          <p:cNvPr name="TextBox 38" id="38"/>
          <p:cNvSpPr txBox="true"/>
          <p:nvPr/>
        </p:nvSpPr>
        <p:spPr>
          <a:xfrm rot="0">
            <a:off x="7480935" y="7352570"/>
            <a:ext cx="2605909" cy="533400"/>
          </a:xfrm>
          <a:prstGeom prst="rect">
            <a:avLst/>
          </a:prstGeom>
        </p:spPr>
        <p:txBody>
          <a:bodyPr anchor="t" rtlCol="false" tIns="0" lIns="0" bIns="0" rIns="0">
            <a:spAutoFit/>
          </a:bodyPr>
          <a:lstStyle/>
          <a:p>
            <a:pPr algn="ctr">
              <a:lnSpc>
                <a:spcPts val="2159"/>
              </a:lnSpc>
            </a:pPr>
            <a:r>
              <a:rPr lang="en-US" sz="1799" spc="359">
                <a:solidFill>
                  <a:srgbClr val="FFFFFF"/>
                </a:solidFill>
                <a:latin typeface="Glacial Indifference Bold"/>
              </a:rPr>
              <a:t>EMI</a:t>
            </a:r>
          </a:p>
          <a:p>
            <a:pPr algn="ctr">
              <a:lnSpc>
                <a:spcPts val="2159"/>
              </a:lnSpc>
            </a:pPr>
            <a:r>
              <a:rPr lang="en-US" sz="1799" spc="359">
                <a:solidFill>
                  <a:srgbClr val="FFFFFF"/>
                </a:solidFill>
                <a:latin typeface="Glacial Indifference Bold"/>
              </a:rPr>
              <a:t>ASSESSMENT</a:t>
            </a:r>
          </a:p>
        </p:txBody>
      </p:sp>
      <p:sp>
        <p:nvSpPr>
          <p:cNvPr name="TextBox 39" id="39"/>
          <p:cNvSpPr txBox="true"/>
          <p:nvPr/>
        </p:nvSpPr>
        <p:spPr>
          <a:xfrm rot="0">
            <a:off x="10086844" y="7219220"/>
            <a:ext cx="2837327" cy="800100"/>
          </a:xfrm>
          <a:prstGeom prst="rect">
            <a:avLst/>
          </a:prstGeom>
        </p:spPr>
        <p:txBody>
          <a:bodyPr anchor="t" rtlCol="false" tIns="0" lIns="0" bIns="0" rIns="0">
            <a:spAutoFit/>
          </a:bodyPr>
          <a:lstStyle/>
          <a:p>
            <a:pPr algn="ctr">
              <a:lnSpc>
                <a:spcPts val="2159"/>
              </a:lnSpc>
            </a:pPr>
            <a:r>
              <a:rPr lang="en-US" sz="1799" spc="359">
                <a:solidFill>
                  <a:srgbClr val="FFFFFF"/>
                </a:solidFill>
                <a:latin typeface="Glacial Indifference Bold"/>
              </a:rPr>
              <a:t>INSURANCE / CREDIT CARD INFORMATION</a:t>
            </a:r>
          </a:p>
        </p:txBody>
      </p:sp>
      <p:sp>
        <p:nvSpPr>
          <p:cNvPr name="TextBox 40" id="40"/>
          <p:cNvSpPr txBox="true"/>
          <p:nvPr/>
        </p:nvSpPr>
        <p:spPr>
          <a:xfrm rot="0">
            <a:off x="12961309" y="7219220"/>
            <a:ext cx="3062657" cy="800100"/>
          </a:xfrm>
          <a:prstGeom prst="rect">
            <a:avLst/>
          </a:prstGeom>
        </p:spPr>
        <p:txBody>
          <a:bodyPr anchor="t" rtlCol="false" tIns="0" lIns="0" bIns="0" rIns="0">
            <a:spAutoFit/>
          </a:bodyPr>
          <a:lstStyle/>
          <a:p>
            <a:pPr algn="ctr">
              <a:lnSpc>
                <a:spcPts val="2159"/>
              </a:lnSpc>
            </a:pPr>
            <a:r>
              <a:rPr lang="en-US" sz="1799" spc="359">
                <a:solidFill>
                  <a:srgbClr val="FFFFFF"/>
                </a:solidFill>
                <a:latin typeface="Glacial Indifference Bold"/>
              </a:rPr>
              <a:t>COMPLETE FINANCIAL ASSESSMENT</a:t>
            </a:r>
          </a:p>
        </p:txBody>
      </p:sp>
      <p:sp>
        <p:nvSpPr>
          <p:cNvPr name="TextBox 41" id="41"/>
          <p:cNvSpPr txBox="true"/>
          <p:nvPr/>
        </p:nvSpPr>
        <p:spPr>
          <a:xfrm rot="0">
            <a:off x="1277004" y="1224270"/>
            <a:ext cx="10401230" cy="1095375"/>
          </a:xfrm>
          <a:prstGeom prst="rect">
            <a:avLst/>
          </a:prstGeom>
        </p:spPr>
        <p:txBody>
          <a:bodyPr anchor="t" rtlCol="false" tIns="0" lIns="0" bIns="0" rIns="0">
            <a:spAutoFit/>
          </a:bodyPr>
          <a:lstStyle/>
          <a:p>
            <a:pPr>
              <a:lnSpc>
                <a:spcPts val="8640"/>
              </a:lnSpc>
            </a:pPr>
            <a:r>
              <a:rPr lang="en-US" sz="7200">
                <a:solidFill>
                  <a:srgbClr val="FFFFFF"/>
                </a:solidFill>
                <a:latin typeface="Libre Franklin Bold"/>
              </a:rPr>
              <a:t>Hurdles All The Way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48C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7084194">
            <a:off x="16330533" y="4023320"/>
            <a:ext cx="4956229" cy="4739394"/>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9694126">
            <a:off x="-838771" y="-334967"/>
            <a:ext cx="3929252" cy="3757347"/>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0552102" y="963151"/>
            <a:ext cx="1976558" cy="1872789"/>
          </a:xfrm>
          <a:prstGeom prst="rect">
            <a:avLst/>
          </a:prstGeom>
        </p:spPr>
      </p:pic>
      <p:sp>
        <p:nvSpPr>
          <p:cNvPr name="AutoShape 5" id="5"/>
          <p:cNvSpPr/>
          <p:nvPr/>
        </p:nvSpPr>
        <p:spPr>
          <a:xfrm rot="-5400000">
            <a:off x="3762052" y="-1498165"/>
            <a:ext cx="37552" cy="5091283"/>
          </a:xfrm>
          <a:prstGeom prst="rect">
            <a:avLst/>
          </a:prstGeom>
          <a:solidFill>
            <a:srgbClr val="FFFFFF"/>
          </a:solidFill>
        </p:spPr>
      </p:sp>
      <p:sp>
        <p:nvSpPr>
          <p:cNvPr name="TextBox 6" id="6"/>
          <p:cNvSpPr txBox="true"/>
          <p:nvPr/>
        </p:nvSpPr>
        <p:spPr>
          <a:xfrm rot="0">
            <a:off x="1028700" y="8741267"/>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06</a:t>
            </a:r>
          </a:p>
        </p:txBody>
      </p:sp>
      <p:grpSp>
        <p:nvGrpSpPr>
          <p:cNvPr name="Group 7" id="7"/>
          <p:cNvGrpSpPr/>
          <p:nvPr/>
        </p:nvGrpSpPr>
        <p:grpSpPr>
          <a:xfrm rot="0">
            <a:off x="2339605" y="8844182"/>
            <a:ext cx="988755" cy="274570"/>
            <a:chOff x="0" y="0"/>
            <a:chExt cx="1318339" cy="366093"/>
          </a:xfrm>
        </p:grpSpPr>
        <p:grpSp>
          <p:nvGrpSpPr>
            <p:cNvPr name="Group 8" id="8"/>
            <p:cNvGrpSpPr>
              <a:grpSpLocks noChangeAspect="true"/>
            </p:cNvGrpSpPr>
            <p:nvPr/>
          </p:nvGrpSpPr>
          <p:grpSpPr>
            <a:xfrm rot="-5400000">
              <a:off x="-59972" y="59972"/>
              <a:ext cx="366093" cy="246150"/>
              <a:chOff x="0" y="0"/>
              <a:chExt cx="1930400" cy="1297940"/>
            </a:xfrm>
          </p:grpSpPr>
          <p:sp>
            <p:nvSpPr>
              <p:cNvPr name="Freeform 9" id="9"/>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0" id="10"/>
            <p:cNvGrpSpPr>
              <a:grpSpLocks noChangeAspect="true"/>
            </p:cNvGrpSpPr>
            <p:nvPr/>
          </p:nvGrpSpPr>
          <p:grpSpPr>
            <a:xfrm rot="-5400000">
              <a:off x="476123" y="59972"/>
              <a:ext cx="366093" cy="246150"/>
              <a:chOff x="0" y="0"/>
              <a:chExt cx="1930400" cy="1297940"/>
            </a:xfrm>
          </p:grpSpPr>
          <p:sp>
            <p:nvSpPr>
              <p:cNvPr name="Freeform 11" id="11"/>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2" id="12"/>
            <p:cNvGrpSpPr>
              <a:grpSpLocks noChangeAspect="true"/>
            </p:cNvGrpSpPr>
            <p:nvPr/>
          </p:nvGrpSpPr>
          <p:grpSpPr>
            <a:xfrm rot="-5400000">
              <a:off x="1012218" y="59972"/>
              <a:ext cx="366093" cy="246150"/>
              <a:chOff x="0" y="0"/>
              <a:chExt cx="1930400" cy="1297940"/>
            </a:xfrm>
          </p:grpSpPr>
          <p:sp>
            <p:nvSpPr>
              <p:cNvPr name="Freeform 13" id="13"/>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AutoShape 14" id="14"/>
          <p:cNvSpPr/>
          <p:nvPr/>
        </p:nvSpPr>
        <p:spPr>
          <a:xfrm rot="0">
            <a:off x="16811577" y="1066252"/>
            <a:ext cx="22075" cy="1970267"/>
          </a:xfrm>
          <a:prstGeom prst="rect">
            <a:avLst/>
          </a:prstGeom>
          <a:solidFill>
            <a:srgbClr val="FFFFFF"/>
          </a:solidFill>
        </p:spPr>
      </p:sp>
      <p:sp>
        <p:nvSpPr>
          <p:cNvPr name="TextBox 15" id="15"/>
          <p:cNvSpPr txBox="true"/>
          <p:nvPr/>
        </p:nvSpPr>
        <p:spPr>
          <a:xfrm rot="0">
            <a:off x="1235187" y="1240589"/>
            <a:ext cx="10401230" cy="2190750"/>
          </a:xfrm>
          <a:prstGeom prst="rect">
            <a:avLst/>
          </a:prstGeom>
        </p:spPr>
        <p:txBody>
          <a:bodyPr anchor="t" rtlCol="false" tIns="0" lIns="0" bIns="0" rIns="0">
            <a:spAutoFit/>
          </a:bodyPr>
          <a:lstStyle/>
          <a:p>
            <a:pPr>
              <a:lnSpc>
                <a:spcPts val="8640"/>
              </a:lnSpc>
            </a:pPr>
            <a:r>
              <a:rPr lang="en-US" sz="7200">
                <a:solidFill>
                  <a:srgbClr val="FFFFFF"/>
                </a:solidFill>
                <a:latin typeface="Libre Franklin Bold"/>
              </a:rPr>
              <a:t>That's Too</a:t>
            </a:r>
          </a:p>
          <a:p>
            <a:pPr>
              <a:lnSpc>
                <a:spcPts val="8640"/>
              </a:lnSpc>
            </a:pPr>
            <a:r>
              <a:rPr lang="en-US" sz="7200">
                <a:solidFill>
                  <a:srgbClr val="FFFFFF"/>
                </a:solidFill>
                <a:latin typeface="Libre Franklin Bold"/>
              </a:rPr>
              <a:t>Much Effort</a:t>
            </a:r>
          </a:p>
        </p:txBody>
      </p:sp>
      <p:sp>
        <p:nvSpPr>
          <p:cNvPr name="TextBox 16" id="16"/>
          <p:cNvSpPr txBox="true"/>
          <p:nvPr/>
        </p:nvSpPr>
        <p:spPr>
          <a:xfrm rot="0">
            <a:off x="2339605" y="9118752"/>
            <a:ext cx="8604052"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problems with these traditional models</a:t>
            </a:r>
          </a:p>
        </p:txBody>
      </p:sp>
      <p:sp>
        <p:nvSpPr>
          <p:cNvPr name="TextBox 17" id="17"/>
          <p:cNvSpPr txBox="true"/>
          <p:nvPr/>
        </p:nvSpPr>
        <p:spPr>
          <a:xfrm rot="0">
            <a:off x="1235187" y="4310852"/>
            <a:ext cx="14878798" cy="1663065"/>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Libre Franklin Light"/>
              </a:rPr>
              <a:t>To avail a business loan in these traditional institutions you'll have to go through a hectic process - wait for a minimum of 3 weeks, plus the extra effort in  documentation, verification and even then you have not much hope of finally getting it. This is if you have a collateral, but can the underprivileged afford to wait 3 more weeks with no collateral and no one to stand in as guarantee.</a:t>
            </a:r>
          </a:p>
        </p:txBody>
      </p:sp>
      <p:sp>
        <p:nvSpPr>
          <p:cNvPr name="TextBox 18" id="18"/>
          <p:cNvSpPr txBox="true"/>
          <p:nvPr/>
        </p:nvSpPr>
        <p:spPr>
          <a:xfrm rot="5400000">
            <a:off x="15081104" y="2938223"/>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48C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0336776">
            <a:off x="11547497" y="4621715"/>
            <a:ext cx="10505962" cy="935030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6314306">
            <a:off x="-2689679" y="-3281794"/>
            <a:ext cx="9681882" cy="9258300"/>
          </a:xfrm>
          <a:prstGeom prst="rect">
            <a:avLst/>
          </a:prstGeom>
        </p:spPr>
      </p:pic>
      <p:sp>
        <p:nvSpPr>
          <p:cNvPr name="TextBox 4" id="4"/>
          <p:cNvSpPr txBox="true"/>
          <p:nvPr/>
        </p:nvSpPr>
        <p:spPr>
          <a:xfrm rot="0">
            <a:off x="1245278" y="6817081"/>
            <a:ext cx="15707797" cy="2239010"/>
          </a:xfrm>
          <a:prstGeom prst="rect">
            <a:avLst/>
          </a:prstGeom>
        </p:spPr>
        <p:txBody>
          <a:bodyPr anchor="t" rtlCol="false" tIns="0" lIns="0" bIns="0" rIns="0">
            <a:spAutoFit/>
          </a:bodyPr>
          <a:lstStyle/>
          <a:p>
            <a:pPr>
              <a:lnSpc>
                <a:spcPts val="3359"/>
              </a:lnSpc>
            </a:pPr>
            <a:r>
              <a:rPr lang="en-US" sz="2400">
                <a:solidFill>
                  <a:srgbClr val="FFFFFF"/>
                </a:solidFill>
                <a:latin typeface="Glacial Indifference"/>
              </a:rPr>
              <a:t>Peer-to-peer lending is a form of direct lending of money to individuals or businesses without an official financial institution participating as an intermediary in the deal. P2P lending is generally done through online platforms that match lenders with the potential borrowers.</a:t>
            </a:r>
          </a:p>
          <a:p>
            <a:pPr>
              <a:lnSpc>
                <a:spcPts val="3919"/>
              </a:lnSpc>
            </a:pPr>
          </a:p>
          <a:p>
            <a:pPr>
              <a:lnSpc>
                <a:spcPts val="3919"/>
              </a:lnSpc>
              <a:spcBef>
                <a:spcPct val="0"/>
              </a:spcBef>
            </a:pPr>
            <a:r>
              <a:rPr lang="en-US" sz="2799">
                <a:solidFill>
                  <a:srgbClr val="FFFFFF"/>
                </a:solidFill>
                <a:latin typeface="Muli Regular"/>
              </a:rPr>
              <a:t> </a:t>
            </a:r>
          </a:p>
        </p:txBody>
      </p:sp>
      <p:sp>
        <p:nvSpPr>
          <p:cNvPr name="TextBox 5" id="5"/>
          <p:cNvSpPr txBox="true"/>
          <p:nvPr/>
        </p:nvSpPr>
        <p:spPr>
          <a:xfrm rot="0">
            <a:off x="1028700" y="8826286"/>
            <a:ext cx="5043100" cy="412546"/>
          </a:xfrm>
          <a:prstGeom prst="rect">
            <a:avLst/>
          </a:prstGeom>
        </p:spPr>
        <p:txBody>
          <a:bodyPr anchor="t" rtlCol="false" tIns="0" lIns="0" bIns="0" rIns="0">
            <a:spAutoFit/>
          </a:bodyPr>
          <a:lstStyle/>
          <a:p>
            <a:pPr>
              <a:lnSpc>
                <a:spcPts val="3359"/>
              </a:lnSpc>
              <a:spcBef>
                <a:spcPct val="0"/>
              </a:spcBef>
            </a:pPr>
            <a:r>
              <a:rPr lang="en-US" sz="2400">
                <a:solidFill>
                  <a:srgbClr val="0048CD"/>
                </a:solidFill>
                <a:latin typeface="Space Mono"/>
              </a:rPr>
              <a:t>PITCH DECK V 1.0</a:t>
            </a:r>
          </a:p>
        </p:txBody>
      </p:sp>
      <p:sp>
        <p:nvSpPr>
          <p:cNvPr name="AutoShape 6" id="6"/>
          <p:cNvSpPr/>
          <p:nvPr/>
        </p:nvSpPr>
        <p:spPr>
          <a:xfrm rot="-5400000">
            <a:off x="3652720" y="-1460613"/>
            <a:ext cx="37552" cy="5091283"/>
          </a:xfrm>
          <a:prstGeom prst="rect">
            <a:avLst/>
          </a:prstGeom>
          <a:solidFill>
            <a:srgbClr val="FFFFFF"/>
          </a:solidFill>
        </p:spPr>
      </p:sp>
      <p:sp>
        <p:nvSpPr>
          <p:cNvPr name="TextBox 7" id="7"/>
          <p:cNvSpPr txBox="true"/>
          <p:nvPr/>
        </p:nvSpPr>
        <p:spPr>
          <a:xfrm rot="0">
            <a:off x="1028700" y="8721799"/>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07</a:t>
            </a:r>
          </a:p>
        </p:txBody>
      </p:sp>
      <p:grpSp>
        <p:nvGrpSpPr>
          <p:cNvPr name="Group 8" id="8"/>
          <p:cNvGrpSpPr/>
          <p:nvPr/>
        </p:nvGrpSpPr>
        <p:grpSpPr>
          <a:xfrm rot="0">
            <a:off x="2420228" y="8826696"/>
            <a:ext cx="988755" cy="274570"/>
            <a:chOff x="0" y="0"/>
            <a:chExt cx="1318339" cy="366093"/>
          </a:xfrm>
        </p:grpSpPr>
        <p:grpSp>
          <p:nvGrpSpPr>
            <p:cNvPr name="Group 9" id="9"/>
            <p:cNvGrpSpPr>
              <a:grpSpLocks noChangeAspect="true"/>
            </p:cNvGrpSpPr>
            <p:nvPr/>
          </p:nvGrpSpPr>
          <p:grpSpPr>
            <a:xfrm rot="-5400000">
              <a:off x="-59972" y="59972"/>
              <a:ext cx="366093" cy="246150"/>
              <a:chOff x="0" y="0"/>
              <a:chExt cx="1930400" cy="1297940"/>
            </a:xfrm>
          </p:grpSpPr>
          <p:sp>
            <p:nvSpPr>
              <p:cNvPr name="Freeform 10" id="10"/>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1" id="11"/>
            <p:cNvGrpSpPr>
              <a:grpSpLocks noChangeAspect="true"/>
            </p:cNvGrpSpPr>
            <p:nvPr/>
          </p:nvGrpSpPr>
          <p:grpSpPr>
            <a:xfrm rot="-5400000">
              <a:off x="476123" y="59972"/>
              <a:ext cx="366093" cy="246150"/>
              <a:chOff x="0" y="0"/>
              <a:chExt cx="1930400" cy="1297940"/>
            </a:xfrm>
          </p:grpSpPr>
          <p:sp>
            <p:nvSpPr>
              <p:cNvPr name="Freeform 12" id="12"/>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3" id="13"/>
            <p:cNvGrpSpPr>
              <a:grpSpLocks noChangeAspect="true"/>
            </p:cNvGrpSpPr>
            <p:nvPr/>
          </p:nvGrpSpPr>
          <p:grpSpPr>
            <a:xfrm rot="-5400000">
              <a:off x="1012218" y="59972"/>
              <a:ext cx="366093" cy="246150"/>
              <a:chOff x="0" y="0"/>
              <a:chExt cx="1930400" cy="1297940"/>
            </a:xfrm>
          </p:grpSpPr>
          <p:sp>
            <p:nvSpPr>
              <p:cNvPr name="Freeform 14" id="14"/>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AutoShape 15" id="15"/>
          <p:cNvSpPr/>
          <p:nvPr/>
        </p:nvSpPr>
        <p:spPr>
          <a:xfrm rot="0">
            <a:off x="16811577" y="1066252"/>
            <a:ext cx="22075" cy="1970267"/>
          </a:xfrm>
          <a:prstGeom prst="rect">
            <a:avLst/>
          </a:prstGeom>
          <a:solidFill>
            <a:srgbClr val="FFFFFF"/>
          </a:solidFill>
        </p:spPr>
      </p:sp>
      <p:sp>
        <p:nvSpPr>
          <p:cNvPr name="TextBox 16" id="16"/>
          <p:cNvSpPr txBox="true"/>
          <p:nvPr/>
        </p:nvSpPr>
        <p:spPr>
          <a:xfrm rot="0">
            <a:off x="1125855" y="1202078"/>
            <a:ext cx="9946620" cy="2104523"/>
          </a:xfrm>
          <a:prstGeom prst="rect">
            <a:avLst/>
          </a:prstGeom>
        </p:spPr>
        <p:txBody>
          <a:bodyPr anchor="t" rtlCol="false" tIns="0" lIns="0" bIns="0" rIns="0">
            <a:spAutoFit/>
          </a:bodyPr>
          <a:lstStyle/>
          <a:p>
            <a:pPr>
              <a:lnSpc>
                <a:spcPts val="8262"/>
              </a:lnSpc>
            </a:pPr>
            <a:r>
              <a:rPr lang="en-US" sz="6885">
                <a:solidFill>
                  <a:srgbClr val="FFFFFF"/>
                </a:solidFill>
                <a:latin typeface="Lovelo"/>
              </a:rPr>
              <a:t>An Easier Life </a:t>
            </a:r>
          </a:p>
          <a:p>
            <a:pPr>
              <a:lnSpc>
                <a:spcPts val="8262"/>
              </a:lnSpc>
            </a:pPr>
            <a:r>
              <a:rPr lang="en-US" sz="6885">
                <a:solidFill>
                  <a:srgbClr val="FFFFFF"/>
                </a:solidFill>
                <a:latin typeface="Lovelo"/>
              </a:rPr>
              <a:t>One Click Away</a:t>
            </a:r>
          </a:p>
        </p:txBody>
      </p:sp>
      <p:sp>
        <p:nvSpPr>
          <p:cNvPr name="TextBox 17" id="17"/>
          <p:cNvSpPr txBox="true"/>
          <p:nvPr/>
        </p:nvSpPr>
        <p:spPr>
          <a:xfrm rot="0">
            <a:off x="2363007" y="9101266"/>
            <a:ext cx="8604052"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problems with these traditional models</a:t>
            </a:r>
          </a:p>
        </p:txBody>
      </p:sp>
      <p:sp>
        <p:nvSpPr>
          <p:cNvPr name="TextBox 18" id="18"/>
          <p:cNvSpPr txBox="true"/>
          <p:nvPr/>
        </p:nvSpPr>
        <p:spPr>
          <a:xfrm rot="5400000">
            <a:off x="15081104" y="2938223"/>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
        <p:nvSpPr>
          <p:cNvPr name="TextBox 19" id="19"/>
          <p:cNvSpPr txBox="true"/>
          <p:nvPr/>
        </p:nvSpPr>
        <p:spPr>
          <a:xfrm rot="0">
            <a:off x="1125855" y="3116101"/>
            <a:ext cx="17162145" cy="371475"/>
          </a:xfrm>
          <a:prstGeom prst="rect">
            <a:avLst/>
          </a:prstGeom>
        </p:spPr>
        <p:txBody>
          <a:bodyPr anchor="t" rtlCol="false" tIns="0" lIns="0" bIns="0" rIns="0">
            <a:spAutoFit/>
          </a:bodyPr>
          <a:lstStyle/>
          <a:p>
            <a:pPr>
              <a:lnSpc>
                <a:spcPts val="2879"/>
              </a:lnSpc>
            </a:pPr>
            <a:r>
              <a:rPr lang="en-US" sz="2400" spc="480">
                <a:solidFill>
                  <a:srgbClr val="FFFFFF"/>
                </a:solidFill>
                <a:latin typeface="Glacial Indifference"/>
              </a:rPr>
              <a:t>The above problems create a need for a financial revolution</a:t>
            </a:r>
          </a:p>
        </p:txBody>
      </p:sp>
      <p:sp>
        <p:nvSpPr>
          <p:cNvPr name="TextBox 20" id="20"/>
          <p:cNvSpPr txBox="true"/>
          <p:nvPr/>
        </p:nvSpPr>
        <p:spPr>
          <a:xfrm rot="0">
            <a:off x="1245278" y="4492981"/>
            <a:ext cx="12074316" cy="2381250"/>
          </a:xfrm>
          <a:prstGeom prst="rect">
            <a:avLst/>
          </a:prstGeom>
        </p:spPr>
        <p:txBody>
          <a:bodyPr anchor="t" rtlCol="false" tIns="0" lIns="0" bIns="0" rIns="0">
            <a:spAutoFit/>
          </a:bodyPr>
          <a:lstStyle/>
          <a:p>
            <a:pPr algn="l">
              <a:lnSpc>
                <a:spcPts val="9119"/>
              </a:lnSpc>
            </a:pPr>
            <a:r>
              <a:rPr lang="en-US" sz="9600" spc="-480">
                <a:solidFill>
                  <a:srgbClr val="FFFFFF"/>
                </a:solidFill>
                <a:latin typeface="League Spartan"/>
              </a:rPr>
              <a:t>Peer T</a:t>
            </a:r>
            <a:r>
              <a:rPr lang="en-US" sz="9600" spc="-480">
                <a:solidFill>
                  <a:srgbClr val="FFFFFF"/>
                </a:solidFill>
                <a:latin typeface="League Spartan"/>
              </a:rPr>
              <a:t>o Peer (P2P)</a:t>
            </a:r>
          </a:p>
          <a:p>
            <a:pPr algn="l">
              <a:lnSpc>
                <a:spcPts val="9119"/>
              </a:lnSpc>
            </a:pPr>
            <a:r>
              <a:rPr lang="en-US" sz="9600" spc="-480">
                <a:solidFill>
                  <a:srgbClr val="FFFFFF"/>
                </a:solidFill>
                <a:latin typeface="League Spartan"/>
              </a:rPr>
              <a:t>Lending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48C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908024">
            <a:off x="-198661" y="-2061760"/>
            <a:ext cx="7247484" cy="839072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4525034">
            <a:off x="16934467" y="8846645"/>
            <a:ext cx="2082612" cy="2490417"/>
          </a:xfrm>
          <a:prstGeom prst="rect">
            <a:avLst/>
          </a:prstGeom>
        </p:spPr>
      </p:pic>
      <p:sp>
        <p:nvSpPr>
          <p:cNvPr name="TextBox 4" id="4"/>
          <p:cNvSpPr txBox="true"/>
          <p:nvPr/>
        </p:nvSpPr>
        <p:spPr>
          <a:xfrm rot="0">
            <a:off x="948077" y="8770577"/>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08</a:t>
            </a:r>
          </a:p>
        </p:txBody>
      </p:sp>
      <p:grpSp>
        <p:nvGrpSpPr>
          <p:cNvPr name="Group 5" id="5"/>
          <p:cNvGrpSpPr/>
          <p:nvPr/>
        </p:nvGrpSpPr>
        <p:grpSpPr>
          <a:xfrm rot="0">
            <a:off x="2339605" y="8983730"/>
            <a:ext cx="988755" cy="274570"/>
            <a:chOff x="0" y="0"/>
            <a:chExt cx="1318339" cy="366093"/>
          </a:xfrm>
        </p:grpSpPr>
        <p:grpSp>
          <p:nvGrpSpPr>
            <p:cNvPr name="Group 6" id="6"/>
            <p:cNvGrpSpPr>
              <a:grpSpLocks noChangeAspect="true"/>
            </p:cNvGrpSpPr>
            <p:nvPr/>
          </p:nvGrpSpPr>
          <p:grpSpPr>
            <a:xfrm rot="-5400000">
              <a:off x="-59972" y="59972"/>
              <a:ext cx="366093" cy="246150"/>
              <a:chOff x="0" y="0"/>
              <a:chExt cx="1930400" cy="1297940"/>
            </a:xfrm>
          </p:grpSpPr>
          <p:sp>
            <p:nvSpPr>
              <p:cNvPr name="Freeform 7" id="7"/>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8" id="8"/>
            <p:cNvGrpSpPr>
              <a:grpSpLocks noChangeAspect="true"/>
            </p:cNvGrpSpPr>
            <p:nvPr/>
          </p:nvGrpSpPr>
          <p:grpSpPr>
            <a:xfrm rot="-5400000">
              <a:off x="476123" y="59972"/>
              <a:ext cx="366093" cy="246150"/>
              <a:chOff x="0" y="0"/>
              <a:chExt cx="1930400" cy="1297940"/>
            </a:xfrm>
          </p:grpSpPr>
          <p:sp>
            <p:nvSpPr>
              <p:cNvPr name="Freeform 9" id="9"/>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0" id="10"/>
            <p:cNvGrpSpPr>
              <a:grpSpLocks noChangeAspect="true"/>
            </p:cNvGrpSpPr>
            <p:nvPr/>
          </p:nvGrpSpPr>
          <p:grpSpPr>
            <a:xfrm rot="-5400000">
              <a:off x="1012218" y="59972"/>
              <a:ext cx="366093" cy="246150"/>
              <a:chOff x="0" y="0"/>
              <a:chExt cx="1930400" cy="1297940"/>
            </a:xfrm>
          </p:grpSpPr>
          <p:sp>
            <p:nvSpPr>
              <p:cNvPr name="Freeform 11" id="11"/>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AutoShape 12" id="12"/>
          <p:cNvSpPr/>
          <p:nvPr/>
        </p:nvSpPr>
        <p:spPr>
          <a:xfrm rot="0">
            <a:off x="16811577" y="1205800"/>
            <a:ext cx="22075" cy="1970267"/>
          </a:xfrm>
          <a:prstGeom prst="rect">
            <a:avLst/>
          </a:prstGeom>
          <a:solidFill>
            <a:srgbClr val="FFFFFF"/>
          </a:solidFill>
        </p:spPr>
      </p:sp>
      <p:grpSp>
        <p:nvGrpSpPr>
          <p:cNvPr name="Group 13" id="13"/>
          <p:cNvGrpSpPr/>
          <p:nvPr/>
        </p:nvGrpSpPr>
        <p:grpSpPr>
          <a:xfrm rot="0">
            <a:off x="1028700" y="1028700"/>
            <a:ext cx="12676504" cy="7052719"/>
            <a:chOff x="0" y="0"/>
            <a:chExt cx="16902005" cy="9403626"/>
          </a:xfrm>
        </p:grpSpPr>
        <p:sp>
          <p:nvSpPr>
            <p:cNvPr name="AutoShape 14" id="14"/>
            <p:cNvSpPr/>
            <p:nvPr/>
          </p:nvSpPr>
          <p:spPr>
            <a:xfrm rot="-5400000">
              <a:off x="3369154" y="-3369154"/>
              <a:ext cx="50070" cy="6788377"/>
            </a:xfrm>
            <a:prstGeom prst="rect">
              <a:avLst/>
            </a:prstGeom>
            <a:solidFill>
              <a:srgbClr val="FFFFFF"/>
            </a:solidFill>
          </p:spPr>
        </p:sp>
        <p:sp>
          <p:nvSpPr>
            <p:cNvPr name="TextBox 15" id="15"/>
            <p:cNvSpPr txBox="true"/>
            <p:nvPr/>
          </p:nvSpPr>
          <p:spPr>
            <a:xfrm rot="0">
              <a:off x="0" y="2721606"/>
              <a:ext cx="10921569" cy="6682020"/>
            </a:xfrm>
            <a:prstGeom prst="rect">
              <a:avLst/>
            </a:prstGeom>
          </p:spPr>
          <p:txBody>
            <a:bodyPr anchor="t" rtlCol="false" tIns="0" lIns="0" bIns="0" rIns="0">
              <a:spAutoFit/>
            </a:bodyPr>
            <a:lstStyle/>
            <a:p>
              <a:pPr>
                <a:lnSpc>
                  <a:spcPts val="3668"/>
                </a:lnSpc>
              </a:pPr>
              <a:r>
                <a:rPr lang="en-US" sz="2800" spc="56">
                  <a:solidFill>
                    <a:srgbClr val="FFFFFF"/>
                  </a:solidFill>
                  <a:latin typeface="Glacial Indifference"/>
                </a:rPr>
                <a:t>Our Idea is to create an online peer-to-peer lending platform which enables borrowers to access affordable fixed-rate, fixed-term unsecured personal loans between Rs.1,000 to 50,000. Investors have the opportunity to earn solid returns via traditional state agencies doubling in as underwriters. The borrowers will be classified based on various aspect like health status, occupation, life style, financial risk factor into minimal, low, medium, high, very high, unrated risk categories.</a:t>
              </a:r>
            </a:p>
          </p:txBody>
        </p:sp>
        <p:sp>
          <p:nvSpPr>
            <p:cNvPr name="TextBox 16" id="16"/>
            <p:cNvSpPr txBox="true"/>
            <p:nvPr/>
          </p:nvSpPr>
          <p:spPr>
            <a:xfrm rot="0">
              <a:off x="0" y="579242"/>
              <a:ext cx="16902005" cy="1962150"/>
            </a:xfrm>
            <a:prstGeom prst="rect">
              <a:avLst/>
            </a:prstGeom>
          </p:spPr>
          <p:txBody>
            <a:bodyPr anchor="t" rtlCol="false" tIns="0" lIns="0" bIns="0" rIns="0">
              <a:spAutoFit/>
            </a:bodyPr>
            <a:lstStyle/>
            <a:p>
              <a:pPr>
                <a:lnSpc>
                  <a:spcPts val="11519"/>
                </a:lnSpc>
              </a:pPr>
              <a:r>
                <a:rPr lang="en-US" sz="9600">
                  <a:solidFill>
                    <a:srgbClr val="FFFFFF"/>
                  </a:solidFill>
                  <a:latin typeface="Lovelo"/>
                </a:rPr>
                <a:t>CROWDPAY</a:t>
              </a:r>
            </a:p>
          </p:txBody>
        </p:sp>
      </p:grpSp>
      <p:sp>
        <p:nvSpPr>
          <p:cNvPr name="TextBox 17" id="17"/>
          <p:cNvSpPr txBox="true"/>
          <p:nvPr/>
        </p:nvSpPr>
        <p:spPr>
          <a:xfrm rot="0">
            <a:off x="2339605" y="9258300"/>
            <a:ext cx="4688235"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crowdpay-a new step</a:t>
            </a:r>
          </a:p>
        </p:txBody>
      </p:sp>
      <p:sp>
        <p:nvSpPr>
          <p:cNvPr name="TextBox 18" id="18"/>
          <p:cNvSpPr txBox="true"/>
          <p:nvPr/>
        </p:nvSpPr>
        <p:spPr>
          <a:xfrm rot="5400000">
            <a:off x="15081104" y="3077771"/>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grpSp>
        <p:nvGrpSpPr>
          <p:cNvPr name="Group 19" id="19"/>
          <p:cNvGrpSpPr/>
          <p:nvPr/>
        </p:nvGrpSpPr>
        <p:grpSpPr>
          <a:xfrm rot="0">
            <a:off x="9919034" y="2133600"/>
            <a:ext cx="6444243" cy="6402287"/>
            <a:chOff x="0" y="0"/>
            <a:chExt cx="1833600" cy="1821663"/>
          </a:xfrm>
        </p:grpSpPr>
        <p:sp>
          <p:nvSpPr>
            <p:cNvPr name="Freeform 20" id="20"/>
            <p:cNvSpPr/>
            <p:nvPr/>
          </p:nvSpPr>
          <p:spPr>
            <a:xfrm>
              <a:off x="0" y="0"/>
              <a:ext cx="1833600" cy="1821663"/>
            </a:xfrm>
            <a:custGeom>
              <a:avLst/>
              <a:gdLst/>
              <a:ahLst/>
              <a:cxnLst/>
              <a:rect r="r" b="b" t="t" l="l"/>
              <a:pathLst>
                <a:path h="1821663" w="1833600">
                  <a:moveTo>
                    <a:pt x="1709140" y="1821662"/>
                  </a:moveTo>
                  <a:lnTo>
                    <a:pt x="124460" y="1821662"/>
                  </a:lnTo>
                  <a:cubicBezTo>
                    <a:pt x="55880" y="1821662"/>
                    <a:pt x="0" y="1765783"/>
                    <a:pt x="0" y="1697202"/>
                  </a:cubicBezTo>
                  <a:lnTo>
                    <a:pt x="0" y="124460"/>
                  </a:lnTo>
                  <a:cubicBezTo>
                    <a:pt x="0" y="55880"/>
                    <a:pt x="55880" y="0"/>
                    <a:pt x="124460" y="0"/>
                  </a:cubicBezTo>
                  <a:lnTo>
                    <a:pt x="1709140" y="0"/>
                  </a:lnTo>
                  <a:cubicBezTo>
                    <a:pt x="1777721" y="0"/>
                    <a:pt x="1833600" y="55880"/>
                    <a:pt x="1833600" y="124460"/>
                  </a:cubicBezTo>
                  <a:lnTo>
                    <a:pt x="1833600" y="1697203"/>
                  </a:lnTo>
                  <a:cubicBezTo>
                    <a:pt x="1833600" y="1765783"/>
                    <a:pt x="1777721" y="1821663"/>
                    <a:pt x="1709140" y="1821663"/>
                  </a:cubicBezTo>
                  <a:close/>
                </a:path>
              </a:pathLst>
            </a:custGeom>
            <a:solidFill>
              <a:srgbClr val="2B96ED"/>
            </a:solidFill>
          </p:spPr>
        </p:sp>
      </p:grpSp>
      <p:pic>
        <p:nvPicPr>
          <p:cNvPr name="Picture 21" id="21"/>
          <p:cNvPicPr>
            <a:picLocks noChangeAspect="true"/>
          </p:cNvPicPr>
          <p:nvPr/>
        </p:nvPicPr>
        <p:blipFill>
          <a:blip r:embed="rId4"/>
          <a:srcRect l="0" t="0" r="0" b="0"/>
          <a:stretch>
            <a:fillRect/>
          </a:stretch>
        </p:blipFill>
        <p:spPr>
          <a:xfrm flipH="false" flipV="false" rot="0">
            <a:off x="9962676" y="2190934"/>
            <a:ext cx="6356958" cy="6356958"/>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48C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0336776">
            <a:off x="11547497" y="4621715"/>
            <a:ext cx="10505962" cy="935030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6314306">
            <a:off x="-610268" y="-229596"/>
            <a:ext cx="9681882" cy="9258300"/>
          </a:xfrm>
          <a:prstGeom prst="rect">
            <a:avLst/>
          </a:prstGeom>
        </p:spPr>
      </p:pic>
      <p:sp>
        <p:nvSpPr>
          <p:cNvPr name="AutoShape 4" id="4"/>
          <p:cNvSpPr/>
          <p:nvPr/>
        </p:nvSpPr>
        <p:spPr>
          <a:xfrm rot="-5400000">
            <a:off x="3652720" y="-1460613"/>
            <a:ext cx="37552" cy="5091283"/>
          </a:xfrm>
          <a:prstGeom prst="rect">
            <a:avLst/>
          </a:prstGeom>
          <a:solidFill>
            <a:srgbClr val="FFFFFF"/>
          </a:solidFill>
        </p:spPr>
      </p:sp>
      <p:sp>
        <p:nvSpPr>
          <p:cNvPr name="TextBox 5" id="5"/>
          <p:cNvSpPr txBox="true"/>
          <p:nvPr/>
        </p:nvSpPr>
        <p:spPr>
          <a:xfrm rot="0">
            <a:off x="1028700" y="8779834"/>
            <a:ext cx="1885905" cy="1034067"/>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F4F4F4">
                    <a:alpha val="60000"/>
                  </a:srgbClr>
                </a:solidFill>
                <a:latin typeface="HK Grotesk Bold"/>
              </a:rPr>
              <a:t>09</a:t>
            </a:r>
          </a:p>
        </p:txBody>
      </p:sp>
      <p:grpSp>
        <p:nvGrpSpPr>
          <p:cNvPr name="Group 6" id="6"/>
          <p:cNvGrpSpPr/>
          <p:nvPr/>
        </p:nvGrpSpPr>
        <p:grpSpPr>
          <a:xfrm rot="0">
            <a:off x="2309438" y="8963099"/>
            <a:ext cx="988755" cy="274570"/>
            <a:chOff x="0" y="0"/>
            <a:chExt cx="1318339" cy="366093"/>
          </a:xfrm>
        </p:grpSpPr>
        <p:grpSp>
          <p:nvGrpSpPr>
            <p:cNvPr name="Group 7" id="7"/>
            <p:cNvGrpSpPr>
              <a:grpSpLocks noChangeAspect="true"/>
            </p:cNvGrpSpPr>
            <p:nvPr/>
          </p:nvGrpSpPr>
          <p:grpSpPr>
            <a:xfrm rot="-5400000">
              <a:off x="-59972" y="59972"/>
              <a:ext cx="366093" cy="246150"/>
              <a:chOff x="0" y="0"/>
              <a:chExt cx="1930400" cy="1297940"/>
            </a:xfrm>
          </p:grpSpPr>
          <p:sp>
            <p:nvSpPr>
              <p:cNvPr name="Freeform 8" id="8"/>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9" id="9"/>
            <p:cNvGrpSpPr>
              <a:grpSpLocks noChangeAspect="true"/>
            </p:cNvGrpSpPr>
            <p:nvPr/>
          </p:nvGrpSpPr>
          <p:grpSpPr>
            <a:xfrm rot="-5400000">
              <a:off x="476123" y="59972"/>
              <a:ext cx="366093" cy="246150"/>
              <a:chOff x="0" y="0"/>
              <a:chExt cx="1930400" cy="1297940"/>
            </a:xfrm>
          </p:grpSpPr>
          <p:sp>
            <p:nvSpPr>
              <p:cNvPr name="Freeform 10" id="10"/>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nvGrpSpPr>
            <p:cNvPr name="Group 11" id="11"/>
            <p:cNvGrpSpPr>
              <a:grpSpLocks noChangeAspect="true"/>
            </p:cNvGrpSpPr>
            <p:nvPr/>
          </p:nvGrpSpPr>
          <p:grpSpPr>
            <a:xfrm rot="-5400000">
              <a:off x="1012218" y="59972"/>
              <a:ext cx="366093" cy="246150"/>
              <a:chOff x="0" y="0"/>
              <a:chExt cx="1930400" cy="1297940"/>
            </a:xfrm>
          </p:grpSpPr>
          <p:sp>
            <p:nvSpPr>
              <p:cNvPr name="Freeform 12" id="12"/>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F4F4F4"/>
              </a:solidFill>
            </p:spPr>
          </p:sp>
        </p:grpSp>
      </p:grpSp>
      <p:sp>
        <p:nvSpPr>
          <p:cNvPr name="AutoShape 13" id="13"/>
          <p:cNvSpPr/>
          <p:nvPr/>
        </p:nvSpPr>
        <p:spPr>
          <a:xfrm rot="0">
            <a:off x="16811577" y="1066252"/>
            <a:ext cx="22075" cy="1970267"/>
          </a:xfrm>
          <a:prstGeom prst="rect">
            <a:avLst/>
          </a:prstGeom>
          <a:solidFill>
            <a:srgbClr val="FFFFFF"/>
          </a:solidFill>
        </p:spPr>
      </p:sp>
      <p:sp>
        <p:nvSpPr>
          <p:cNvPr name="TextBox 14" id="14"/>
          <p:cNvSpPr txBox="true"/>
          <p:nvPr/>
        </p:nvSpPr>
        <p:spPr>
          <a:xfrm rot="0">
            <a:off x="2309438" y="9238832"/>
            <a:ext cx="2680990" cy="419100"/>
          </a:xfrm>
          <a:prstGeom prst="rect">
            <a:avLst/>
          </a:prstGeom>
        </p:spPr>
        <p:txBody>
          <a:bodyPr anchor="t" rtlCol="false" tIns="0" lIns="0" bIns="0" rIns="0">
            <a:spAutoFit/>
          </a:bodyPr>
          <a:lstStyle/>
          <a:p>
            <a:pPr algn="ctr">
              <a:lnSpc>
                <a:spcPts val="3360"/>
              </a:lnSpc>
            </a:pPr>
            <a:r>
              <a:rPr lang="en-US" sz="2800" spc="560">
                <a:solidFill>
                  <a:srgbClr val="FFFFFF"/>
                </a:solidFill>
                <a:latin typeface="Glacial Indifference"/>
              </a:rPr>
              <a:t>p2p in india</a:t>
            </a:r>
          </a:p>
        </p:txBody>
      </p:sp>
      <p:sp>
        <p:nvSpPr>
          <p:cNvPr name="TextBox 15" id="15"/>
          <p:cNvSpPr txBox="true"/>
          <p:nvPr/>
        </p:nvSpPr>
        <p:spPr>
          <a:xfrm rot="5400000">
            <a:off x="15081104" y="2938223"/>
            <a:ext cx="4050166" cy="306225"/>
          </a:xfrm>
          <a:prstGeom prst="rect">
            <a:avLst/>
          </a:prstGeom>
        </p:spPr>
        <p:txBody>
          <a:bodyPr anchor="t" rtlCol="false" tIns="0" lIns="0" bIns="0" rIns="0">
            <a:spAutoFit/>
          </a:bodyPr>
          <a:lstStyle/>
          <a:p>
            <a:pPr>
              <a:lnSpc>
                <a:spcPts val="2442"/>
              </a:lnSpc>
            </a:pPr>
            <a:r>
              <a:rPr lang="en-US" sz="2035">
                <a:solidFill>
                  <a:srgbClr val="FFFFFF"/>
                </a:solidFill>
                <a:latin typeface="Nourd Bold"/>
              </a:rPr>
              <a:t>CrowdPay</a:t>
            </a:r>
          </a:p>
        </p:txBody>
      </p:sp>
      <p:sp>
        <p:nvSpPr>
          <p:cNvPr name="TextBox 16" id="16"/>
          <p:cNvSpPr txBox="true"/>
          <p:nvPr/>
        </p:nvSpPr>
        <p:spPr>
          <a:xfrm rot="0">
            <a:off x="1233477" y="3222248"/>
            <a:ext cx="6656473" cy="4561459"/>
          </a:xfrm>
          <a:prstGeom prst="rect">
            <a:avLst/>
          </a:prstGeom>
        </p:spPr>
        <p:txBody>
          <a:bodyPr anchor="t" rtlCol="false" tIns="0" lIns="0" bIns="0" rIns="0">
            <a:spAutoFit/>
          </a:bodyPr>
          <a:lstStyle/>
          <a:p>
            <a:pPr>
              <a:lnSpc>
                <a:spcPts val="3668"/>
              </a:lnSpc>
            </a:pPr>
            <a:r>
              <a:rPr lang="en-US" sz="2800" spc="56">
                <a:solidFill>
                  <a:srgbClr val="FFFFFF"/>
                </a:solidFill>
                <a:latin typeface="Glacial Indifference"/>
              </a:rPr>
              <a:t>The Indian P2P post RBI regulation in 2015, lending market is estimated to reach $4 Bn-$5 Bn valuation by 2023. Overall, a BCG report has predicted the digital lending industry to touch $1 Tn mark in the next five years. Some of the prominent players in the Indian market include LenDenClub, Faircent, RupeeCircle, LoanBaba, CapZest, and i2iFunding.</a:t>
            </a:r>
          </a:p>
        </p:txBody>
      </p:sp>
      <p:sp>
        <p:nvSpPr>
          <p:cNvPr name="TextBox 17" id="17"/>
          <p:cNvSpPr txBox="true"/>
          <p:nvPr/>
        </p:nvSpPr>
        <p:spPr>
          <a:xfrm rot="0">
            <a:off x="1125855" y="1233921"/>
            <a:ext cx="10401230" cy="1095375"/>
          </a:xfrm>
          <a:prstGeom prst="rect">
            <a:avLst/>
          </a:prstGeom>
        </p:spPr>
        <p:txBody>
          <a:bodyPr anchor="t" rtlCol="false" tIns="0" lIns="0" bIns="0" rIns="0">
            <a:spAutoFit/>
          </a:bodyPr>
          <a:lstStyle/>
          <a:p>
            <a:pPr>
              <a:lnSpc>
                <a:spcPts val="8640"/>
              </a:lnSpc>
            </a:pPr>
            <a:r>
              <a:rPr lang="en-US" sz="7200">
                <a:solidFill>
                  <a:srgbClr val="FFFFFF"/>
                </a:solidFill>
                <a:latin typeface="Libre Franklin Bold"/>
              </a:rPr>
              <a:t>P2P In India</a:t>
            </a:r>
          </a:p>
        </p:txBody>
      </p:sp>
      <p:grpSp>
        <p:nvGrpSpPr>
          <p:cNvPr name="Group 18" id="18"/>
          <p:cNvGrpSpPr/>
          <p:nvPr/>
        </p:nvGrpSpPr>
        <p:grpSpPr>
          <a:xfrm rot="0">
            <a:off x="8234279" y="1603840"/>
            <a:ext cx="8308529" cy="6603351"/>
            <a:chOff x="0" y="0"/>
            <a:chExt cx="11078038" cy="8804468"/>
          </a:xfrm>
        </p:grpSpPr>
        <p:sp>
          <p:nvSpPr>
            <p:cNvPr name="TextBox 19" id="19"/>
            <p:cNvSpPr txBox="true"/>
            <p:nvPr/>
          </p:nvSpPr>
          <p:spPr>
            <a:xfrm rot="0">
              <a:off x="791038" y="8106391"/>
              <a:ext cx="2057400" cy="698077"/>
            </a:xfrm>
            <a:prstGeom prst="rect">
              <a:avLst/>
            </a:prstGeom>
          </p:spPr>
          <p:txBody>
            <a:bodyPr anchor="t" rtlCol="false" tIns="0" lIns="0" bIns="0" rIns="0">
              <a:spAutoFit/>
            </a:bodyPr>
            <a:lstStyle/>
            <a:p>
              <a:pPr algn="ctr">
                <a:lnSpc>
                  <a:spcPts val="4480"/>
                </a:lnSpc>
              </a:pPr>
              <a:r>
                <a:rPr lang="en-US" sz="3200">
                  <a:solidFill>
                    <a:srgbClr val="FFFFFF"/>
                  </a:solidFill>
                  <a:latin typeface="Peace Sans"/>
                </a:rPr>
                <a:t>2015</a:t>
              </a:r>
            </a:p>
          </p:txBody>
        </p:sp>
        <p:sp>
          <p:nvSpPr>
            <p:cNvPr name="TextBox 20" id="20"/>
            <p:cNvSpPr txBox="true"/>
            <p:nvPr/>
          </p:nvSpPr>
          <p:spPr>
            <a:xfrm rot="0">
              <a:off x="2848438" y="8106391"/>
              <a:ext cx="2057400" cy="698077"/>
            </a:xfrm>
            <a:prstGeom prst="rect">
              <a:avLst/>
            </a:prstGeom>
          </p:spPr>
          <p:txBody>
            <a:bodyPr anchor="t" rtlCol="false" tIns="0" lIns="0" bIns="0" rIns="0">
              <a:spAutoFit/>
            </a:bodyPr>
            <a:lstStyle/>
            <a:p>
              <a:pPr algn="ctr">
                <a:lnSpc>
                  <a:spcPts val="4480"/>
                </a:lnSpc>
              </a:pPr>
              <a:r>
                <a:rPr lang="en-US" sz="3200">
                  <a:solidFill>
                    <a:srgbClr val="FFFFFF"/>
                  </a:solidFill>
                  <a:latin typeface="Peace Sans"/>
                </a:rPr>
                <a:t>2016</a:t>
              </a:r>
            </a:p>
          </p:txBody>
        </p:sp>
        <p:sp>
          <p:nvSpPr>
            <p:cNvPr name="TextBox 21" id="21"/>
            <p:cNvSpPr txBox="true"/>
            <p:nvPr/>
          </p:nvSpPr>
          <p:spPr>
            <a:xfrm rot="0">
              <a:off x="4905838" y="8106391"/>
              <a:ext cx="2057400" cy="698077"/>
            </a:xfrm>
            <a:prstGeom prst="rect">
              <a:avLst/>
            </a:prstGeom>
          </p:spPr>
          <p:txBody>
            <a:bodyPr anchor="t" rtlCol="false" tIns="0" lIns="0" bIns="0" rIns="0">
              <a:spAutoFit/>
            </a:bodyPr>
            <a:lstStyle/>
            <a:p>
              <a:pPr algn="ctr">
                <a:lnSpc>
                  <a:spcPts val="4480"/>
                </a:lnSpc>
              </a:pPr>
              <a:r>
                <a:rPr lang="en-US" sz="3200">
                  <a:solidFill>
                    <a:srgbClr val="FFFFFF"/>
                  </a:solidFill>
                  <a:latin typeface="Peace Sans"/>
                </a:rPr>
                <a:t>2017</a:t>
              </a:r>
            </a:p>
          </p:txBody>
        </p:sp>
        <p:sp>
          <p:nvSpPr>
            <p:cNvPr name="TextBox 22" id="22"/>
            <p:cNvSpPr txBox="true"/>
            <p:nvPr/>
          </p:nvSpPr>
          <p:spPr>
            <a:xfrm rot="0">
              <a:off x="6963238" y="8106391"/>
              <a:ext cx="2057400" cy="698077"/>
            </a:xfrm>
            <a:prstGeom prst="rect">
              <a:avLst/>
            </a:prstGeom>
          </p:spPr>
          <p:txBody>
            <a:bodyPr anchor="t" rtlCol="false" tIns="0" lIns="0" bIns="0" rIns="0">
              <a:spAutoFit/>
            </a:bodyPr>
            <a:lstStyle/>
            <a:p>
              <a:pPr algn="ctr">
                <a:lnSpc>
                  <a:spcPts val="4480"/>
                </a:lnSpc>
              </a:pPr>
              <a:r>
                <a:rPr lang="en-US" sz="3200">
                  <a:solidFill>
                    <a:srgbClr val="FFFFFF"/>
                  </a:solidFill>
                  <a:latin typeface="Peace Sans"/>
                </a:rPr>
                <a:t>2018</a:t>
              </a:r>
            </a:p>
          </p:txBody>
        </p:sp>
        <p:sp>
          <p:nvSpPr>
            <p:cNvPr name="TextBox 23" id="23"/>
            <p:cNvSpPr txBox="true"/>
            <p:nvPr/>
          </p:nvSpPr>
          <p:spPr>
            <a:xfrm rot="0">
              <a:off x="9020638" y="8106391"/>
              <a:ext cx="2057400" cy="698077"/>
            </a:xfrm>
            <a:prstGeom prst="rect">
              <a:avLst/>
            </a:prstGeom>
          </p:spPr>
          <p:txBody>
            <a:bodyPr anchor="t" rtlCol="false" tIns="0" lIns="0" bIns="0" rIns="0">
              <a:spAutoFit/>
            </a:bodyPr>
            <a:lstStyle/>
            <a:p>
              <a:pPr algn="ctr">
                <a:lnSpc>
                  <a:spcPts val="4480"/>
                </a:lnSpc>
              </a:pPr>
              <a:r>
                <a:rPr lang="en-US" sz="3200">
                  <a:solidFill>
                    <a:srgbClr val="FFFFFF"/>
                  </a:solidFill>
                  <a:latin typeface="Peace Sans"/>
                </a:rPr>
                <a:t>2019</a:t>
              </a:r>
            </a:p>
          </p:txBody>
        </p:sp>
        <p:grpSp>
          <p:nvGrpSpPr>
            <p:cNvPr name="Group 24" id="24"/>
            <p:cNvGrpSpPr>
              <a:grpSpLocks noChangeAspect="true"/>
            </p:cNvGrpSpPr>
            <p:nvPr/>
          </p:nvGrpSpPr>
          <p:grpSpPr>
            <a:xfrm rot="0">
              <a:off x="791038" y="320463"/>
              <a:ext cx="10287000" cy="7572144"/>
              <a:chOff x="0" y="0"/>
              <a:chExt cx="10287000" cy="7572144"/>
            </a:xfrm>
          </p:grpSpPr>
          <p:sp>
            <p:nvSpPr>
              <p:cNvPr name="Freeform 25" id="25"/>
              <p:cNvSpPr/>
              <p:nvPr/>
            </p:nvSpPr>
            <p:spPr>
              <a:xfrm>
                <a:off x="0" y="-63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solidFill>
            </p:spPr>
          </p:sp>
          <p:sp>
            <p:nvSpPr>
              <p:cNvPr name="Freeform 26" id="26"/>
              <p:cNvSpPr/>
              <p:nvPr/>
            </p:nvSpPr>
            <p:spPr>
              <a:xfrm>
                <a:off x="0" y="2517698"/>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solidFill>
            </p:spPr>
          </p:sp>
          <p:sp>
            <p:nvSpPr>
              <p:cNvPr name="Freeform 27" id="27"/>
              <p:cNvSpPr/>
              <p:nvPr/>
            </p:nvSpPr>
            <p:spPr>
              <a:xfrm>
                <a:off x="0" y="5041746"/>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solidFill>
            </p:spPr>
          </p:sp>
          <p:sp>
            <p:nvSpPr>
              <p:cNvPr name="Freeform 28" id="28"/>
              <p:cNvSpPr/>
              <p:nvPr/>
            </p:nvSpPr>
            <p:spPr>
              <a:xfrm>
                <a:off x="0" y="7565794"/>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FFFFFF"/>
              </a:solidFill>
            </p:spPr>
          </p:sp>
        </p:grpSp>
        <p:sp>
          <p:nvSpPr>
            <p:cNvPr name="TextBox 29" id="29"/>
            <p:cNvSpPr txBox="true"/>
            <p:nvPr/>
          </p:nvSpPr>
          <p:spPr>
            <a:xfrm rot="0">
              <a:off x="67667" y="-57150"/>
              <a:ext cx="452438" cy="698077"/>
            </a:xfrm>
            <a:prstGeom prst="rect">
              <a:avLst/>
            </a:prstGeom>
          </p:spPr>
          <p:txBody>
            <a:bodyPr anchor="t" rtlCol="false" tIns="0" lIns="0" bIns="0" rIns="0">
              <a:spAutoFit/>
            </a:bodyPr>
            <a:lstStyle/>
            <a:p>
              <a:pPr algn="r">
                <a:lnSpc>
                  <a:spcPts val="4480"/>
                </a:lnSpc>
              </a:pPr>
              <a:r>
                <a:rPr lang="en-US" sz="3200">
                  <a:solidFill>
                    <a:srgbClr val="FFFFFF"/>
                  </a:solidFill>
                  <a:latin typeface="Peace Sans"/>
                </a:rPr>
                <a:t>3 </a:t>
              </a:r>
            </a:p>
          </p:txBody>
        </p:sp>
        <p:sp>
          <p:nvSpPr>
            <p:cNvPr name="TextBox 30" id="30"/>
            <p:cNvSpPr txBox="true"/>
            <p:nvPr/>
          </p:nvSpPr>
          <p:spPr>
            <a:xfrm rot="0">
              <a:off x="56753" y="2466898"/>
              <a:ext cx="463352" cy="698077"/>
            </a:xfrm>
            <a:prstGeom prst="rect">
              <a:avLst/>
            </a:prstGeom>
          </p:spPr>
          <p:txBody>
            <a:bodyPr anchor="t" rtlCol="false" tIns="0" lIns="0" bIns="0" rIns="0">
              <a:spAutoFit/>
            </a:bodyPr>
            <a:lstStyle/>
            <a:p>
              <a:pPr algn="r">
                <a:lnSpc>
                  <a:spcPts val="4480"/>
                </a:lnSpc>
              </a:pPr>
              <a:r>
                <a:rPr lang="en-US" sz="3200">
                  <a:solidFill>
                    <a:srgbClr val="FFFFFF"/>
                  </a:solidFill>
                  <a:latin typeface="Peace Sans"/>
                </a:rPr>
                <a:t>2 </a:t>
              </a:r>
            </a:p>
          </p:txBody>
        </p:sp>
        <p:sp>
          <p:nvSpPr>
            <p:cNvPr name="TextBox 31" id="31"/>
            <p:cNvSpPr txBox="true"/>
            <p:nvPr/>
          </p:nvSpPr>
          <p:spPr>
            <a:xfrm rot="0">
              <a:off x="146248" y="4990946"/>
              <a:ext cx="373856" cy="698077"/>
            </a:xfrm>
            <a:prstGeom prst="rect">
              <a:avLst/>
            </a:prstGeom>
          </p:spPr>
          <p:txBody>
            <a:bodyPr anchor="t" rtlCol="false" tIns="0" lIns="0" bIns="0" rIns="0">
              <a:spAutoFit/>
            </a:bodyPr>
            <a:lstStyle/>
            <a:p>
              <a:pPr algn="r">
                <a:lnSpc>
                  <a:spcPts val="4480"/>
                </a:lnSpc>
              </a:pPr>
              <a:r>
                <a:rPr lang="en-US" sz="3200">
                  <a:solidFill>
                    <a:srgbClr val="FFFFFF"/>
                  </a:solidFill>
                  <a:latin typeface="Peace Sans"/>
                </a:rPr>
                <a:t>1 </a:t>
              </a:r>
            </a:p>
          </p:txBody>
        </p:sp>
        <p:sp>
          <p:nvSpPr>
            <p:cNvPr name="TextBox 32" id="32"/>
            <p:cNvSpPr txBox="true"/>
            <p:nvPr/>
          </p:nvSpPr>
          <p:spPr>
            <a:xfrm rot="0">
              <a:off x="0" y="7514994"/>
              <a:ext cx="520105" cy="698077"/>
            </a:xfrm>
            <a:prstGeom prst="rect">
              <a:avLst/>
            </a:prstGeom>
          </p:spPr>
          <p:txBody>
            <a:bodyPr anchor="t" rtlCol="false" tIns="0" lIns="0" bIns="0" rIns="0">
              <a:spAutoFit/>
            </a:bodyPr>
            <a:lstStyle/>
            <a:p>
              <a:pPr algn="r">
                <a:lnSpc>
                  <a:spcPts val="4480"/>
                </a:lnSpc>
              </a:pPr>
              <a:r>
                <a:rPr lang="en-US" sz="3200">
                  <a:solidFill>
                    <a:srgbClr val="FFFFFF"/>
                  </a:solidFill>
                  <a:latin typeface="Peace Sans"/>
                </a:rPr>
                <a:t>0 </a:t>
              </a:r>
            </a:p>
          </p:txBody>
        </p:sp>
        <p:grpSp>
          <p:nvGrpSpPr>
            <p:cNvPr name="Group 33" id="33"/>
            <p:cNvGrpSpPr>
              <a:grpSpLocks noChangeAspect="true"/>
            </p:cNvGrpSpPr>
            <p:nvPr/>
          </p:nvGrpSpPr>
          <p:grpSpPr>
            <a:xfrm rot="0">
              <a:off x="791038" y="320463"/>
              <a:ext cx="10287000" cy="7572144"/>
              <a:chOff x="0" y="0"/>
              <a:chExt cx="10287000" cy="7572144"/>
            </a:xfrm>
          </p:grpSpPr>
          <p:sp>
            <p:nvSpPr>
              <p:cNvPr name="Freeform 34" id="34"/>
              <p:cNvSpPr/>
              <p:nvPr/>
            </p:nvSpPr>
            <p:spPr>
              <a:xfrm>
                <a:off x="1028700" y="0"/>
                <a:ext cx="8229600" cy="7572144"/>
              </a:xfrm>
              <a:custGeom>
                <a:avLst/>
                <a:gdLst/>
                <a:ahLst/>
                <a:cxnLst/>
                <a:rect r="r" b="b" t="t" l="l"/>
                <a:pathLst>
                  <a:path h="7572144" w="8229600">
                    <a:moveTo>
                      <a:pt x="0" y="7572144"/>
                    </a:moveTo>
                    <a:lnTo>
                      <a:pt x="0" y="5048096"/>
                    </a:lnTo>
                    <a:lnTo>
                      <a:pt x="2057400" y="3786072"/>
                    </a:lnTo>
                    <a:lnTo>
                      <a:pt x="4114800" y="3155060"/>
                    </a:lnTo>
                    <a:lnTo>
                      <a:pt x="6172200" y="1262024"/>
                    </a:lnTo>
                    <a:lnTo>
                      <a:pt x="8229600" y="0"/>
                    </a:lnTo>
                    <a:lnTo>
                      <a:pt x="8229600" y="7572144"/>
                    </a:lnTo>
                    <a:close/>
                  </a:path>
                </a:pathLst>
              </a:custGeom>
              <a:solidFill>
                <a:srgbClr val="7ED957"/>
              </a:solidFill>
            </p:spPr>
          </p:sp>
        </p:grpSp>
      </p:grpSp>
      <p:sp>
        <p:nvSpPr>
          <p:cNvPr name="TextBox 35" id="35"/>
          <p:cNvSpPr txBox="true"/>
          <p:nvPr/>
        </p:nvSpPr>
        <p:spPr>
          <a:xfrm rot="0">
            <a:off x="8109289" y="8556699"/>
            <a:ext cx="8341702" cy="406400"/>
          </a:xfrm>
          <a:prstGeom prst="rect">
            <a:avLst/>
          </a:prstGeom>
        </p:spPr>
        <p:txBody>
          <a:bodyPr anchor="t" rtlCol="false" tIns="0" lIns="0" bIns="0" rIns="0">
            <a:spAutoFit/>
          </a:bodyPr>
          <a:lstStyle/>
          <a:p>
            <a:pPr algn="ctr">
              <a:lnSpc>
                <a:spcPts val="3040"/>
              </a:lnSpc>
            </a:pPr>
            <a:r>
              <a:rPr lang="en-US" sz="3200" spc="-160">
                <a:solidFill>
                  <a:srgbClr val="FFFFFF"/>
                </a:solidFill>
                <a:latin typeface="League Spartan"/>
              </a:rPr>
              <a:t>p2p valuation in billions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DAERN09cONs</dc:identifier>
  <dcterms:modified xsi:type="dcterms:W3CDTF">2011-08-01T06:04:30Z</dcterms:modified>
  <cp:revision>1</cp:revision>
  <dc:title>CrowdPay A Fintech Revolution</dc:title>
</cp:coreProperties>
</file>